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0" r:id="rId5"/>
    <p:sldId id="267" r:id="rId6"/>
    <p:sldId id="268" r:id="rId7"/>
    <p:sldId id="271" r:id="rId8"/>
    <p:sldId id="273" r:id="rId9"/>
    <p:sldId id="261" r:id="rId10"/>
    <p:sldId id="269" r:id="rId11"/>
    <p:sldId id="289" r:id="rId12"/>
    <p:sldId id="272" r:id="rId13"/>
    <p:sldId id="262" r:id="rId14"/>
    <p:sldId id="277" r:id="rId15"/>
    <p:sldId id="263" r:id="rId16"/>
    <p:sldId id="276" r:id="rId17"/>
    <p:sldId id="274" r:id="rId18"/>
    <p:sldId id="275" r:id="rId19"/>
    <p:sldId id="285" r:id="rId20"/>
    <p:sldId id="279" r:id="rId21"/>
    <p:sldId id="264" r:id="rId22"/>
    <p:sldId id="281" r:id="rId23"/>
    <p:sldId id="282" r:id="rId24"/>
    <p:sldId id="283" r:id="rId25"/>
    <p:sldId id="284" r:id="rId26"/>
    <p:sldId id="278" r:id="rId27"/>
    <p:sldId id="286" r:id="rId28"/>
    <p:sldId id="265" r:id="rId29"/>
    <p:sldId id="259" r:id="rId30"/>
    <p:sldId id="26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3571" autoAdjust="0"/>
  </p:normalViewPr>
  <p:slideViewPr>
    <p:cSldViewPr snapToGrid="0">
      <p:cViewPr varScale="1">
        <p:scale>
          <a:sx n="85" d="100"/>
          <a:sy n="85" d="100"/>
        </p:scale>
        <p:origin x="15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0247D-D8AE-4CD9-A262-702564049DF5}" type="datetimeFigureOut">
              <a:rPr lang="tr-TR" smtClean="0"/>
              <a:t>19.8.2017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F5C06-061D-4739-A50E-9E7E9625BF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6701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* 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F5C06-061D-4739-A50E-9E7E9625BF39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0194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2012-2015</a:t>
            </a:r>
            <a:r>
              <a:rPr lang="tr-TR" baseline="0" dirty="0" smtClean="0"/>
              <a:t> Google </a:t>
            </a:r>
            <a:r>
              <a:rPr lang="tr-TR" baseline="0" dirty="0" err="1" smtClean="0"/>
              <a:t>trends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F5C06-061D-4739-A50E-9E7E9625BF39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036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Stackoverflow</a:t>
            </a:r>
            <a:r>
              <a:rPr lang="tr-TR" baseline="0" dirty="0" smtClean="0"/>
              <a:t> 2017 </a:t>
            </a:r>
            <a:r>
              <a:rPr lang="tr-TR" baseline="0" dirty="0" err="1" smtClean="0"/>
              <a:t>survey</a:t>
            </a:r>
            <a:r>
              <a:rPr lang="tr-TR" baseline="0" dirty="0" smtClean="0"/>
              <a:t> </a:t>
            </a:r>
            <a:r>
              <a:rPr lang="tr-TR" baseline="0" dirty="0" err="1" smtClean="0"/>
              <a:t>results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F5C06-061D-4739-A50E-9E7E9625BF39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154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5" Type="http://schemas.openxmlformats.org/officeDocument/2006/relationships/image" Target="../media/image8.png"/><Relationship Id="rId15" Type="http://schemas.openxmlformats.org/officeDocument/2006/relationships/image" Target="../media/image18.jp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8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4400" dirty="0" smtClean="0"/>
              <a:t>SAVING COMPONENTS, HUNTING BUGS, ANGULAR BUSINESS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smtClean="0"/>
              <a:t>Bünyamin Coşkuner</a:t>
            </a:r>
          </a:p>
          <a:p>
            <a:r>
              <a:rPr lang="tr-TR" dirty="0" smtClean="0"/>
              <a:t>19.08.2017</a:t>
            </a:r>
          </a:p>
          <a:p>
            <a:r>
              <a:rPr lang="tr-TR" dirty="0"/>
              <a:t>GDG </a:t>
            </a:r>
            <a:r>
              <a:rPr lang="tr-TR" dirty="0" err="1" smtClean="0"/>
              <a:t>Istanbul</a:t>
            </a:r>
            <a:r>
              <a:rPr lang="tr-TR" dirty="0" smtClean="0"/>
              <a:t> August'17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6928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02" y="1384098"/>
            <a:ext cx="6051394" cy="4538546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AngularJs</a:t>
            </a:r>
            <a:r>
              <a:rPr lang="tr-TR" dirty="0" smtClean="0"/>
              <a:t> </a:t>
            </a:r>
            <a:r>
              <a:rPr lang="tr-TR" dirty="0" err="1" smtClean="0"/>
              <a:t>vs</a:t>
            </a:r>
            <a:r>
              <a:rPr lang="tr-TR" dirty="0" smtClean="0"/>
              <a:t> </a:t>
            </a:r>
            <a:r>
              <a:rPr lang="tr-TR" dirty="0" err="1" smtClean="0"/>
              <a:t>Angular</a:t>
            </a:r>
            <a:endParaRPr lang="tr-TR" dirty="0"/>
          </a:p>
        </p:txBody>
      </p:sp>
      <p:sp>
        <p:nvSpPr>
          <p:cNvPr id="6" name="İçerik Yer Tutucusu 5"/>
          <p:cNvSpPr>
            <a:spLocks noGrp="1"/>
          </p:cNvSpPr>
          <p:nvPr>
            <p:ph idx="1"/>
          </p:nvPr>
        </p:nvSpPr>
        <p:spPr>
          <a:xfrm>
            <a:off x="677334" y="1502667"/>
            <a:ext cx="8596668" cy="3880773"/>
          </a:xfrm>
        </p:spPr>
        <p:txBody>
          <a:bodyPr>
            <a:normAutofit/>
          </a:bodyPr>
          <a:lstStyle/>
          <a:p>
            <a:r>
              <a:rPr lang="tr-TR" sz="2800" dirty="0" err="1" smtClean="0"/>
              <a:t>AngularJs</a:t>
            </a:r>
            <a:r>
              <a:rPr lang="tr-TR" sz="2800" dirty="0" smtClean="0"/>
              <a:t> -&gt; v1.x </a:t>
            </a:r>
          </a:p>
          <a:p>
            <a:pPr marL="0" indent="0">
              <a:buNone/>
            </a:pPr>
            <a:r>
              <a:rPr lang="tr-TR" sz="2800" dirty="0" smtClean="0">
                <a:solidFill>
                  <a:srgbClr val="00B0F0"/>
                </a:solidFill>
              </a:rPr>
              <a:t>   angularjs.org</a:t>
            </a:r>
          </a:p>
          <a:p>
            <a:endParaRPr lang="tr-TR" sz="2800" dirty="0" smtClean="0">
              <a:solidFill>
                <a:schemeClr val="tx1"/>
              </a:solidFill>
            </a:endParaRPr>
          </a:p>
          <a:p>
            <a:endParaRPr lang="tr-TR" sz="2800" dirty="0">
              <a:solidFill>
                <a:schemeClr val="tx1"/>
              </a:solidFill>
            </a:endParaRPr>
          </a:p>
          <a:p>
            <a:r>
              <a:rPr lang="tr-TR" sz="2800" dirty="0" err="1" smtClean="0">
                <a:solidFill>
                  <a:schemeClr val="tx1"/>
                </a:solidFill>
              </a:rPr>
              <a:t>Angular</a:t>
            </a:r>
            <a:r>
              <a:rPr lang="tr-TR" sz="2800" dirty="0" smtClean="0">
                <a:solidFill>
                  <a:schemeClr val="tx1"/>
                </a:solidFill>
              </a:rPr>
              <a:t> -&gt; v2+</a:t>
            </a:r>
          </a:p>
          <a:p>
            <a:pPr marL="0" indent="0">
              <a:buNone/>
            </a:pPr>
            <a:r>
              <a:rPr lang="tr-TR" sz="2800" dirty="0">
                <a:solidFill>
                  <a:schemeClr val="tx1"/>
                </a:solidFill>
              </a:rPr>
              <a:t> </a:t>
            </a:r>
            <a:r>
              <a:rPr lang="tr-TR" sz="2800" dirty="0" smtClean="0">
                <a:solidFill>
                  <a:schemeClr val="tx1"/>
                </a:solidFill>
              </a:rPr>
              <a:t>  </a:t>
            </a:r>
            <a:r>
              <a:rPr lang="tr-TR" sz="2800" dirty="0" smtClean="0">
                <a:solidFill>
                  <a:srgbClr val="00B0F0"/>
                </a:solidFill>
              </a:rPr>
              <a:t>angular.io</a:t>
            </a:r>
            <a:endParaRPr lang="tr-TR" sz="2800" dirty="0">
              <a:solidFill>
                <a:srgbClr val="00B0F0"/>
              </a:solidFill>
            </a:endParaRP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283" y="1364503"/>
            <a:ext cx="1613275" cy="1635175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404" y="3419896"/>
            <a:ext cx="1618154" cy="1618154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02" y="1364503"/>
            <a:ext cx="5164508" cy="499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4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AngularJs</a:t>
            </a:r>
            <a:r>
              <a:rPr lang="tr-TR" dirty="0" smtClean="0"/>
              <a:t> </a:t>
            </a:r>
            <a:r>
              <a:rPr lang="tr-TR" dirty="0" err="1" smtClean="0"/>
              <a:t>vs</a:t>
            </a:r>
            <a:r>
              <a:rPr lang="tr-TR" dirty="0" smtClean="0"/>
              <a:t> </a:t>
            </a:r>
            <a:r>
              <a:rPr lang="tr-TR" dirty="0" err="1" smtClean="0"/>
              <a:t>Angular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1618723"/>
            <a:ext cx="8596668" cy="3880773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200" dirty="0">
                <a:solidFill>
                  <a:schemeClr val="tx1"/>
                </a:solidFill>
              </a:rPr>
              <a:t>Patch: </a:t>
            </a:r>
            <a:r>
              <a:rPr lang="en-US" sz="3200" b="1" dirty="0">
                <a:solidFill>
                  <a:schemeClr val="tx1"/>
                </a:solidFill>
              </a:rPr>
              <a:t>4.0.</a:t>
            </a:r>
            <a:r>
              <a:rPr lang="en-US" sz="3200" b="1" dirty="0">
                <a:solidFill>
                  <a:srgbClr val="FF0000"/>
                </a:solidFill>
              </a:rPr>
              <a:t>1</a:t>
            </a:r>
          </a:p>
          <a:p>
            <a:pPr lvl="0">
              <a:spcBef>
                <a:spcPts val="0"/>
              </a:spcBef>
              <a:buNone/>
            </a:pPr>
            <a:r>
              <a:rPr lang="en-US" sz="3200" dirty="0">
                <a:solidFill>
                  <a:schemeClr val="tx1"/>
                </a:solidFill>
              </a:rPr>
              <a:t>    – Just </a:t>
            </a:r>
            <a:r>
              <a:rPr lang="en-US" sz="3200" dirty="0" smtClean="0">
                <a:solidFill>
                  <a:schemeClr val="tx1"/>
                </a:solidFill>
              </a:rPr>
              <a:t>fixes</a:t>
            </a:r>
            <a:endParaRPr lang="tr-TR" sz="3200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3200" dirty="0">
                <a:solidFill>
                  <a:schemeClr val="tx1"/>
                </a:solidFill>
              </a:rPr>
              <a:t>Minor: 4.</a:t>
            </a:r>
            <a:r>
              <a:rPr lang="en-US" sz="3200" b="1" dirty="0">
                <a:solidFill>
                  <a:srgbClr val="FF0000"/>
                </a:solidFill>
              </a:rPr>
              <a:t>1.0</a:t>
            </a:r>
          </a:p>
          <a:p>
            <a:pPr lvl="0">
              <a:spcBef>
                <a:spcPts val="0"/>
              </a:spcBef>
              <a:buNone/>
            </a:pPr>
            <a:r>
              <a:rPr lang="en-US" sz="3200" dirty="0">
                <a:solidFill>
                  <a:schemeClr val="tx1"/>
                </a:solidFill>
              </a:rPr>
              <a:t>    – New Features, Automated </a:t>
            </a:r>
            <a:r>
              <a:rPr lang="en-US" sz="3200" dirty="0" smtClean="0">
                <a:solidFill>
                  <a:schemeClr val="tx1"/>
                </a:solidFill>
              </a:rPr>
              <a:t>updates</a:t>
            </a:r>
            <a:endParaRPr lang="tr-TR" sz="3200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3200" dirty="0">
                <a:solidFill>
                  <a:schemeClr val="tx1"/>
                </a:solidFill>
              </a:rPr>
              <a:t>Major: </a:t>
            </a:r>
            <a:r>
              <a:rPr lang="en-US" sz="3200" b="1" dirty="0">
                <a:solidFill>
                  <a:srgbClr val="FF0000"/>
                </a:solidFill>
              </a:rPr>
              <a:t>5.0.0</a:t>
            </a:r>
          </a:p>
          <a:p>
            <a:pPr lvl="0">
              <a:spcBef>
                <a:spcPts val="0"/>
              </a:spcBef>
              <a:buNone/>
            </a:pPr>
            <a:r>
              <a:rPr lang="en-US" sz="3200" dirty="0">
                <a:solidFill>
                  <a:schemeClr val="tx1"/>
                </a:solidFill>
              </a:rPr>
              <a:t>    – New Features, Simple updates</a:t>
            </a:r>
          </a:p>
          <a:p>
            <a:endParaRPr lang="tr-TR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668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AngularJs</a:t>
            </a:r>
            <a:r>
              <a:rPr lang="tr-TR" dirty="0"/>
              <a:t> </a:t>
            </a:r>
            <a:r>
              <a:rPr lang="tr-TR" dirty="0" err="1"/>
              <a:t>vs</a:t>
            </a:r>
            <a:r>
              <a:rPr lang="tr-TR" dirty="0"/>
              <a:t> </a:t>
            </a:r>
            <a:r>
              <a:rPr lang="tr-TR" dirty="0" err="1"/>
              <a:t>Angular</a:t>
            </a:r>
            <a:endParaRPr lang="tr-TR" dirty="0"/>
          </a:p>
        </p:txBody>
      </p:sp>
      <p:graphicFrame>
        <p:nvGraphicFramePr>
          <p:cNvPr id="8" name="Shape 113"/>
          <p:cNvGraphicFramePr/>
          <p:nvPr>
            <p:extLst>
              <p:ext uri="{D42A27DB-BD31-4B8C-83A1-F6EECF244321}">
                <p14:modId xmlns:p14="http://schemas.microsoft.com/office/powerpoint/2010/main" val="1809153513"/>
              </p:ext>
            </p:extLst>
          </p:nvPr>
        </p:nvGraphicFramePr>
        <p:xfrm>
          <a:off x="677331" y="2351940"/>
          <a:ext cx="8665695" cy="16624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33139"/>
                <a:gridCol w="1733139"/>
                <a:gridCol w="1733139"/>
                <a:gridCol w="1733139"/>
                <a:gridCol w="1733139"/>
              </a:tblGrid>
              <a:tr h="547271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2200" dirty="0">
                        <a:solidFill>
                          <a:schemeClr val="tx1"/>
                        </a:solidFill>
                      </a:endParaRPr>
                    </a:p>
                  </a:txBody>
                  <a:tcPr marL="109443" marR="109443" marT="109443" marB="109443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200">
                          <a:solidFill>
                            <a:schemeClr val="tx1"/>
                          </a:solidFill>
                        </a:rPr>
                        <a:t>Sep 2015</a:t>
                      </a:r>
                    </a:p>
                  </a:txBody>
                  <a:tcPr marL="109443" marR="109443" marT="109443" marB="109443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 sz="2200" dirty="0">
                          <a:solidFill>
                            <a:schemeClr val="tx1"/>
                          </a:solidFill>
                        </a:rPr>
                        <a:t>May 2016</a:t>
                      </a:r>
                    </a:p>
                  </a:txBody>
                  <a:tcPr marL="109443" marR="109443" marT="109443" marB="109443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tx1"/>
                          </a:solidFill>
                        </a:rPr>
                        <a:t>Sep 2016</a:t>
                      </a:r>
                    </a:p>
                  </a:txBody>
                  <a:tcPr marL="109443" marR="109443" marT="109443" marB="109443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200">
                          <a:solidFill>
                            <a:schemeClr val="tx1"/>
                          </a:solidFill>
                        </a:rPr>
                        <a:t>April 2017</a:t>
                      </a:r>
                    </a:p>
                  </a:txBody>
                  <a:tcPr marL="109443" marR="109443" marT="109443" marB="109443"/>
                </a:tc>
              </a:tr>
              <a:tr h="547271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200">
                          <a:solidFill>
                            <a:schemeClr val="tx1"/>
                          </a:solidFill>
                        </a:rPr>
                        <a:t>AngularJS</a:t>
                      </a:r>
                    </a:p>
                  </a:txBody>
                  <a:tcPr marL="109443" marR="109443" marT="109443" marB="109443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200" dirty="0">
                          <a:solidFill>
                            <a:schemeClr val="tx1"/>
                          </a:solidFill>
                        </a:rPr>
                        <a:t>1.2M</a:t>
                      </a:r>
                    </a:p>
                  </a:txBody>
                  <a:tcPr marL="109443" marR="109443" marT="109443" marB="109443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tx1"/>
                          </a:solidFill>
                        </a:rPr>
                        <a:t>1.3M</a:t>
                      </a:r>
                    </a:p>
                  </a:txBody>
                  <a:tcPr marL="109443" marR="109443" marT="109443" marB="109443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 sz="2200">
                          <a:solidFill>
                            <a:schemeClr val="tx1"/>
                          </a:solidFill>
                        </a:rPr>
                        <a:t>1.3M</a:t>
                      </a:r>
                    </a:p>
                  </a:txBody>
                  <a:tcPr marL="109443" marR="109443" marT="109443" marB="109443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200">
                          <a:solidFill>
                            <a:schemeClr val="tx1"/>
                          </a:solidFill>
                        </a:rPr>
                        <a:t>1.3M</a:t>
                      </a:r>
                    </a:p>
                  </a:txBody>
                  <a:tcPr marL="109443" marR="109443" marT="109443" marB="109443"/>
                </a:tc>
              </a:tr>
              <a:tr h="547271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200" dirty="0">
                          <a:solidFill>
                            <a:schemeClr val="tx1"/>
                          </a:solidFill>
                        </a:rPr>
                        <a:t>Angular</a:t>
                      </a:r>
                    </a:p>
                  </a:txBody>
                  <a:tcPr marL="109443" marR="109443" marT="109443" marB="109443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200" dirty="0">
                          <a:solidFill>
                            <a:schemeClr val="tx1"/>
                          </a:solidFill>
                        </a:rPr>
                        <a:t>85K</a:t>
                      </a:r>
                    </a:p>
                  </a:txBody>
                  <a:tcPr marL="109443" marR="109443" marT="109443" marB="109443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200">
                          <a:solidFill>
                            <a:schemeClr val="tx1"/>
                          </a:solidFill>
                        </a:rPr>
                        <a:t>450K</a:t>
                      </a:r>
                    </a:p>
                  </a:txBody>
                  <a:tcPr marL="109443" marR="109443" marT="109443" marB="109443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200" dirty="0">
                          <a:solidFill>
                            <a:schemeClr val="tx1"/>
                          </a:solidFill>
                        </a:rPr>
                        <a:t>645K</a:t>
                      </a:r>
                    </a:p>
                  </a:txBody>
                  <a:tcPr marL="109443" marR="109443" marT="109443" marB="109443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200" dirty="0">
                          <a:solidFill>
                            <a:schemeClr val="tx1"/>
                          </a:solidFill>
                        </a:rPr>
                        <a:t>810K</a:t>
                      </a:r>
                    </a:p>
                  </a:txBody>
                  <a:tcPr marL="109443" marR="109443" marT="109443" marB="109443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2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Agenda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1417639"/>
            <a:ext cx="8596668" cy="4537391"/>
          </a:xfrm>
        </p:spPr>
        <p:txBody>
          <a:bodyPr>
            <a:normAutofit/>
          </a:bodyPr>
          <a:lstStyle/>
          <a:p>
            <a:r>
              <a:rPr lang="tr-TR" sz="3200" b="1" dirty="0" err="1"/>
              <a:t>What's</a:t>
            </a:r>
            <a:r>
              <a:rPr lang="tr-TR" sz="3200" b="1" dirty="0"/>
              <a:t> </a:t>
            </a:r>
            <a:r>
              <a:rPr lang="tr-TR" sz="3200" b="1" dirty="0" err="1"/>
              <a:t>AngularJs</a:t>
            </a:r>
            <a:r>
              <a:rPr lang="tr-TR" sz="3200" b="1" dirty="0"/>
              <a:t>?</a:t>
            </a:r>
            <a:endParaRPr lang="tr-TR" sz="3200" dirty="0"/>
          </a:p>
          <a:p>
            <a:r>
              <a:rPr lang="tr-TR" sz="3200" b="1" dirty="0" err="1"/>
              <a:t>AngularJs</a:t>
            </a:r>
            <a:r>
              <a:rPr lang="tr-TR" sz="3200" b="1" dirty="0"/>
              <a:t> </a:t>
            </a:r>
            <a:r>
              <a:rPr lang="tr-TR" sz="3200" b="1" dirty="0" err="1"/>
              <a:t>vs</a:t>
            </a:r>
            <a:r>
              <a:rPr lang="tr-TR" sz="3200" b="1" dirty="0"/>
              <a:t> </a:t>
            </a:r>
            <a:r>
              <a:rPr lang="tr-TR" sz="3200" b="1" dirty="0" err="1"/>
              <a:t>Angular</a:t>
            </a:r>
            <a:endParaRPr lang="tr-TR" sz="3200" dirty="0"/>
          </a:p>
          <a:p>
            <a:r>
              <a:rPr lang="tr-TR" sz="3200" b="1" dirty="0">
                <a:solidFill>
                  <a:srgbClr val="FF0000"/>
                </a:solidFill>
              </a:rPr>
              <a:t>Migration </a:t>
            </a:r>
            <a:r>
              <a:rPr lang="tr-TR" sz="3200" b="1" dirty="0" err="1">
                <a:solidFill>
                  <a:srgbClr val="FF0000"/>
                </a:solidFill>
              </a:rPr>
              <a:t>from</a:t>
            </a:r>
            <a:r>
              <a:rPr lang="tr-TR" sz="3200" b="1" dirty="0">
                <a:solidFill>
                  <a:srgbClr val="FF0000"/>
                </a:solidFill>
              </a:rPr>
              <a:t> </a:t>
            </a:r>
            <a:r>
              <a:rPr lang="tr-TR" sz="3200" b="1" dirty="0" err="1">
                <a:solidFill>
                  <a:srgbClr val="FF0000"/>
                </a:solidFill>
              </a:rPr>
              <a:t>AngularJs</a:t>
            </a:r>
            <a:r>
              <a:rPr lang="tr-TR" sz="3200" b="1" dirty="0">
                <a:solidFill>
                  <a:srgbClr val="FF0000"/>
                </a:solidFill>
              </a:rPr>
              <a:t> </a:t>
            </a:r>
            <a:r>
              <a:rPr lang="tr-TR" sz="3200" b="1" dirty="0" err="1">
                <a:solidFill>
                  <a:srgbClr val="FF0000"/>
                </a:solidFill>
              </a:rPr>
              <a:t>to</a:t>
            </a:r>
            <a:r>
              <a:rPr lang="tr-TR" sz="3200" b="1" dirty="0">
                <a:solidFill>
                  <a:srgbClr val="FF0000"/>
                </a:solidFill>
              </a:rPr>
              <a:t> </a:t>
            </a:r>
            <a:r>
              <a:rPr lang="tr-TR" sz="3200" b="1" dirty="0" err="1">
                <a:solidFill>
                  <a:srgbClr val="FF0000"/>
                </a:solidFill>
              </a:rPr>
              <a:t>Angular</a:t>
            </a:r>
            <a:endParaRPr lang="tr-TR" sz="3200" dirty="0">
              <a:solidFill>
                <a:srgbClr val="FF0000"/>
              </a:solidFill>
            </a:endParaRPr>
          </a:p>
          <a:p>
            <a:r>
              <a:rPr lang="tr-TR" sz="3200" b="1" dirty="0" err="1" smtClean="0"/>
              <a:t>TypeScript</a:t>
            </a:r>
            <a:endParaRPr lang="tr-TR" sz="3200" dirty="0"/>
          </a:p>
          <a:p>
            <a:r>
              <a:rPr lang="tr-TR" sz="3200" b="1" dirty="0" err="1" smtClean="0"/>
              <a:t>RxJs</a:t>
            </a:r>
            <a:endParaRPr lang="tr-TR" sz="3200" dirty="0"/>
          </a:p>
          <a:p>
            <a:r>
              <a:rPr lang="tr-TR" sz="3200" b="1" dirty="0" err="1" smtClean="0"/>
              <a:t>Tooling</a:t>
            </a:r>
            <a:endParaRPr lang="tr-TR" sz="3200" b="1" dirty="0" smtClean="0"/>
          </a:p>
          <a:p>
            <a:r>
              <a:rPr lang="tr-TR" sz="3200" b="1" dirty="0" smtClean="0"/>
              <a:t>Demo</a:t>
            </a:r>
            <a:endParaRPr lang="tr-TR" sz="32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2695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Migration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AngularJs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Angular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1480366"/>
            <a:ext cx="8596668" cy="4061790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tr-TR" sz="2000" dirty="0" smtClean="0"/>
              <a:t>Style </a:t>
            </a:r>
            <a:r>
              <a:rPr lang="tr-TR" sz="2000" dirty="0" err="1" smtClean="0"/>
              <a:t>guide</a:t>
            </a:r>
            <a:endParaRPr lang="tr-TR" sz="2000" dirty="0" smtClean="0"/>
          </a:p>
          <a:p>
            <a:pPr>
              <a:buFont typeface="+mj-lt"/>
              <a:buAutoNum type="arabicPeriod"/>
            </a:pPr>
            <a:r>
              <a:rPr lang="tr-TR" sz="2000" dirty="0" err="1" smtClean="0"/>
              <a:t>TypeScript</a:t>
            </a:r>
            <a:r>
              <a:rPr lang="tr-TR" sz="2000" dirty="0" smtClean="0"/>
              <a:t> &amp; </a:t>
            </a:r>
            <a:r>
              <a:rPr lang="tr-TR" sz="2000" dirty="0" err="1" smtClean="0"/>
              <a:t>build</a:t>
            </a:r>
            <a:r>
              <a:rPr lang="tr-TR" sz="2000" dirty="0" smtClean="0"/>
              <a:t> </a:t>
            </a:r>
            <a:r>
              <a:rPr lang="tr-TR" sz="2000" dirty="0" err="1" smtClean="0"/>
              <a:t>tools</a:t>
            </a:r>
            <a:endParaRPr lang="tr-TR" sz="2000" dirty="0" smtClean="0"/>
          </a:p>
          <a:p>
            <a:pPr>
              <a:buFont typeface="+mj-lt"/>
              <a:buAutoNum type="arabicPeriod"/>
            </a:pPr>
            <a:r>
              <a:rPr lang="tr-TR" sz="2000" dirty="0" err="1" smtClean="0"/>
              <a:t>AngularJs</a:t>
            </a:r>
            <a:r>
              <a:rPr lang="tr-TR" sz="2000" dirty="0" smtClean="0"/>
              <a:t> 1.5+</a:t>
            </a:r>
          </a:p>
          <a:p>
            <a:pPr>
              <a:buFont typeface="+mj-lt"/>
              <a:buAutoNum type="arabicPeriod"/>
            </a:pPr>
            <a:r>
              <a:rPr lang="tr-TR" sz="2000" dirty="0" err="1" smtClean="0"/>
              <a:t>Component’ify</a:t>
            </a:r>
            <a:endParaRPr lang="tr-TR" sz="2000" dirty="0" smtClean="0"/>
          </a:p>
          <a:p>
            <a:pPr>
              <a:buFont typeface="+mj-lt"/>
              <a:buAutoNum type="arabicPeriod"/>
            </a:pPr>
            <a:r>
              <a:rPr lang="tr-TR" sz="2000" dirty="0" smtClean="0"/>
              <a:t>ES6’ify</a:t>
            </a:r>
          </a:p>
          <a:p>
            <a:pPr>
              <a:buFont typeface="+mj-lt"/>
              <a:buAutoNum type="arabicPeriod"/>
            </a:pPr>
            <a:r>
              <a:rPr lang="tr-TR" sz="2000" dirty="0" smtClean="0"/>
              <a:t>Dual </a:t>
            </a:r>
            <a:r>
              <a:rPr lang="tr-TR" sz="2000" dirty="0" err="1" smtClean="0"/>
              <a:t>Boot</a:t>
            </a:r>
            <a:endParaRPr lang="tr-TR" sz="2000" dirty="0" smtClean="0"/>
          </a:p>
          <a:p>
            <a:pPr>
              <a:buFont typeface="+mj-lt"/>
              <a:buAutoNum type="arabicPeriod"/>
            </a:pPr>
            <a:r>
              <a:rPr lang="tr-TR" sz="2000" dirty="0" smtClean="0"/>
              <a:t>Services </a:t>
            </a:r>
            <a:r>
              <a:rPr lang="tr-TR" sz="2000" dirty="0" err="1" smtClean="0"/>
              <a:t>to</a:t>
            </a:r>
            <a:r>
              <a:rPr lang="tr-TR" sz="2000" dirty="0" smtClean="0"/>
              <a:t> </a:t>
            </a:r>
            <a:r>
              <a:rPr lang="tr-TR" sz="2000" dirty="0" err="1" smtClean="0"/>
              <a:t>Angular</a:t>
            </a:r>
            <a:endParaRPr lang="tr-TR" sz="2000" dirty="0" smtClean="0"/>
          </a:p>
          <a:p>
            <a:pPr>
              <a:buFont typeface="+mj-lt"/>
              <a:buAutoNum type="arabicPeriod"/>
            </a:pPr>
            <a:r>
              <a:rPr lang="tr-TR" sz="2000" dirty="0" smtClean="0"/>
              <a:t>Components </a:t>
            </a:r>
            <a:r>
              <a:rPr lang="tr-TR" sz="2000" dirty="0" err="1" smtClean="0"/>
              <a:t>to</a:t>
            </a:r>
            <a:r>
              <a:rPr lang="tr-TR" sz="2000" dirty="0" smtClean="0"/>
              <a:t> </a:t>
            </a:r>
            <a:r>
              <a:rPr lang="tr-TR" sz="2000" dirty="0" err="1" smtClean="0"/>
              <a:t>Angular</a:t>
            </a:r>
            <a:endParaRPr lang="tr-TR" sz="2000" dirty="0" smtClean="0"/>
          </a:p>
          <a:p>
            <a:pPr>
              <a:buFont typeface="+mj-lt"/>
              <a:buAutoNum type="arabicPeriod"/>
            </a:pPr>
            <a:r>
              <a:rPr lang="tr-TR" sz="2000" dirty="0" smtClean="0"/>
              <a:t>Routing </a:t>
            </a:r>
            <a:r>
              <a:rPr lang="tr-TR" sz="2000" dirty="0" err="1" smtClean="0"/>
              <a:t>to</a:t>
            </a:r>
            <a:r>
              <a:rPr lang="tr-TR" sz="2000" dirty="0" smtClean="0"/>
              <a:t> </a:t>
            </a:r>
            <a:r>
              <a:rPr lang="tr-TR" sz="2000" dirty="0" err="1" smtClean="0"/>
              <a:t>Angular</a:t>
            </a:r>
            <a:endParaRPr lang="tr-TR" sz="2000" dirty="0" smtClean="0"/>
          </a:p>
          <a:p>
            <a:pPr>
              <a:buFont typeface="+mj-lt"/>
              <a:buAutoNum type="arabicPeriod"/>
            </a:pPr>
            <a:r>
              <a:rPr lang="tr-TR" sz="2000" dirty="0" err="1" smtClean="0"/>
              <a:t>Remove</a:t>
            </a:r>
            <a:r>
              <a:rPr lang="tr-TR" sz="2000" dirty="0" smtClean="0"/>
              <a:t> </a:t>
            </a:r>
            <a:r>
              <a:rPr lang="tr-TR" sz="2000" dirty="0" err="1" smtClean="0"/>
              <a:t>AngularJs</a:t>
            </a:r>
            <a:endParaRPr lang="tr-TR" sz="2000" dirty="0" smtClean="0"/>
          </a:p>
          <a:p>
            <a:pPr>
              <a:buFont typeface="+mj-lt"/>
              <a:buAutoNum type="arabicPeriod"/>
            </a:pPr>
            <a:endParaRPr lang="tr-TR" sz="2000" dirty="0"/>
          </a:p>
        </p:txBody>
      </p:sp>
      <p:pic>
        <p:nvPicPr>
          <p:cNvPr id="4" name="İçerik Yer Tutucus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34749"/>
            <a:ext cx="7820470" cy="439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6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Agenda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1417639"/>
            <a:ext cx="8596668" cy="4537391"/>
          </a:xfrm>
        </p:spPr>
        <p:txBody>
          <a:bodyPr>
            <a:normAutofit/>
          </a:bodyPr>
          <a:lstStyle/>
          <a:p>
            <a:r>
              <a:rPr lang="tr-TR" sz="3200" b="1" dirty="0" err="1"/>
              <a:t>What's</a:t>
            </a:r>
            <a:r>
              <a:rPr lang="tr-TR" sz="3200" b="1" dirty="0"/>
              <a:t> </a:t>
            </a:r>
            <a:r>
              <a:rPr lang="tr-TR" sz="3200" b="1" dirty="0" err="1"/>
              <a:t>AngularJs</a:t>
            </a:r>
            <a:r>
              <a:rPr lang="tr-TR" sz="3200" b="1" dirty="0"/>
              <a:t>?</a:t>
            </a:r>
            <a:endParaRPr lang="tr-TR" sz="3200" dirty="0"/>
          </a:p>
          <a:p>
            <a:r>
              <a:rPr lang="tr-TR" sz="3200" b="1" dirty="0" err="1"/>
              <a:t>AngularJs</a:t>
            </a:r>
            <a:r>
              <a:rPr lang="tr-TR" sz="3200" b="1" dirty="0"/>
              <a:t> </a:t>
            </a:r>
            <a:r>
              <a:rPr lang="tr-TR" sz="3200" b="1" dirty="0" err="1"/>
              <a:t>vs</a:t>
            </a:r>
            <a:r>
              <a:rPr lang="tr-TR" sz="3200" b="1" dirty="0"/>
              <a:t> </a:t>
            </a:r>
            <a:r>
              <a:rPr lang="tr-TR" sz="3200" b="1" dirty="0" err="1"/>
              <a:t>Angular</a:t>
            </a:r>
            <a:endParaRPr lang="tr-TR" sz="3200" dirty="0"/>
          </a:p>
          <a:p>
            <a:r>
              <a:rPr lang="tr-TR" sz="3200" b="1" dirty="0"/>
              <a:t>Migration </a:t>
            </a:r>
            <a:r>
              <a:rPr lang="tr-TR" sz="3200" b="1" dirty="0" err="1"/>
              <a:t>from</a:t>
            </a:r>
            <a:r>
              <a:rPr lang="tr-TR" sz="3200" b="1" dirty="0"/>
              <a:t> </a:t>
            </a:r>
            <a:r>
              <a:rPr lang="tr-TR" sz="3200" b="1" dirty="0" err="1"/>
              <a:t>AngularJs</a:t>
            </a:r>
            <a:r>
              <a:rPr lang="tr-TR" sz="3200" b="1" dirty="0"/>
              <a:t> </a:t>
            </a:r>
            <a:r>
              <a:rPr lang="tr-TR" sz="3200" b="1" dirty="0" err="1"/>
              <a:t>to</a:t>
            </a:r>
            <a:r>
              <a:rPr lang="tr-TR" sz="3200" b="1" dirty="0"/>
              <a:t> </a:t>
            </a:r>
            <a:r>
              <a:rPr lang="tr-TR" sz="3200" b="1" dirty="0" err="1"/>
              <a:t>Angular</a:t>
            </a:r>
            <a:endParaRPr lang="tr-TR" sz="3200" dirty="0"/>
          </a:p>
          <a:p>
            <a:r>
              <a:rPr lang="tr-TR" sz="3200" b="1" dirty="0" err="1" smtClean="0">
                <a:solidFill>
                  <a:srgbClr val="FF0000"/>
                </a:solidFill>
              </a:rPr>
              <a:t>TypeScript</a:t>
            </a:r>
            <a:endParaRPr lang="tr-TR" sz="3200" dirty="0">
              <a:solidFill>
                <a:srgbClr val="FF0000"/>
              </a:solidFill>
            </a:endParaRPr>
          </a:p>
          <a:p>
            <a:r>
              <a:rPr lang="tr-TR" sz="3200" b="1" dirty="0" err="1" smtClean="0"/>
              <a:t>RxJs</a:t>
            </a:r>
            <a:endParaRPr lang="tr-TR" sz="3200" dirty="0"/>
          </a:p>
          <a:p>
            <a:r>
              <a:rPr lang="tr-TR" sz="3200" b="1" dirty="0" err="1" smtClean="0"/>
              <a:t>Tooling</a:t>
            </a:r>
            <a:endParaRPr lang="tr-TR" sz="3200" b="1" dirty="0" smtClean="0"/>
          </a:p>
          <a:p>
            <a:r>
              <a:rPr lang="tr-TR" sz="3200" b="1" dirty="0" smtClean="0"/>
              <a:t>Demo</a:t>
            </a:r>
            <a:endParaRPr lang="tr-TR" sz="32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9922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TypeScript</a:t>
            </a:r>
            <a:endParaRPr lang="tr-TR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628872"/>
            <a:ext cx="7686081" cy="4329117"/>
          </a:xfrm>
        </p:spPr>
      </p:pic>
    </p:spTree>
    <p:extLst>
      <p:ext uri="{BB962C8B-B14F-4D97-AF65-F5344CB8AC3E}">
        <p14:creationId xmlns:p14="http://schemas.microsoft.com/office/powerpoint/2010/main" val="281484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TypeScript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76972" y="2394764"/>
            <a:ext cx="9185651" cy="4637716"/>
          </a:xfrm>
        </p:spPr>
        <p:txBody>
          <a:bodyPr/>
          <a:lstStyle/>
          <a:p>
            <a:endParaRPr lang="tr-TR"/>
          </a:p>
        </p:txBody>
      </p:sp>
      <p:sp>
        <p:nvSpPr>
          <p:cNvPr id="5" name="Shape 166"/>
          <p:cNvSpPr/>
          <p:nvPr/>
        </p:nvSpPr>
        <p:spPr>
          <a:xfrm>
            <a:off x="576972" y="2061784"/>
            <a:ext cx="8351317" cy="3826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>
                <a:solidFill>
                  <a:srgbClr val="FFFFFF"/>
                </a:solidFill>
              </a:rPr>
              <a:t>TypeScript</a:t>
            </a:r>
            <a:endParaRPr lang="en-US" sz="3000" dirty="0">
              <a:solidFill>
                <a:srgbClr val="FFFFFF"/>
              </a:solidFill>
            </a:endParaRPr>
          </a:p>
        </p:txBody>
      </p:sp>
      <p:sp>
        <p:nvSpPr>
          <p:cNvPr id="6" name="Shape 167"/>
          <p:cNvSpPr/>
          <p:nvPr/>
        </p:nvSpPr>
        <p:spPr>
          <a:xfrm>
            <a:off x="1332877" y="2653703"/>
            <a:ext cx="6484128" cy="29835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FFFFFF"/>
                </a:solidFill>
              </a:rPr>
              <a:t>ES2016</a:t>
            </a:r>
          </a:p>
        </p:txBody>
      </p:sp>
      <p:sp>
        <p:nvSpPr>
          <p:cNvPr id="7" name="Shape 168"/>
          <p:cNvSpPr/>
          <p:nvPr/>
        </p:nvSpPr>
        <p:spPr>
          <a:xfrm>
            <a:off x="2405788" y="3382584"/>
            <a:ext cx="4407608" cy="2040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FFFFFF"/>
                </a:solidFill>
              </a:rPr>
              <a:t>ES2015</a:t>
            </a:r>
          </a:p>
        </p:txBody>
      </p:sp>
      <p:sp>
        <p:nvSpPr>
          <p:cNvPr id="8" name="Shape 169"/>
          <p:cNvSpPr/>
          <p:nvPr/>
        </p:nvSpPr>
        <p:spPr>
          <a:xfrm>
            <a:off x="3479636" y="3974813"/>
            <a:ext cx="2259912" cy="9746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>
                <a:solidFill>
                  <a:srgbClr val="FFFFFF"/>
                </a:solidFill>
              </a:rPr>
              <a:t>ES5</a:t>
            </a:r>
          </a:p>
        </p:txBody>
      </p:sp>
      <p:sp>
        <p:nvSpPr>
          <p:cNvPr id="9" name="Shape 170"/>
          <p:cNvSpPr/>
          <p:nvPr/>
        </p:nvSpPr>
        <p:spPr>
          <a:xfrm>
            <a:off x="6687501" y="2744447"/>
            <a:ext cx="2240788" cy="974656"/>
          </a:xfrm>
          <a:prstGeom prst="wedgeRectCallout">
            <a:avLst>
              <a:gd name="adj1" fmla="val -101006"/>
              <a:gd name="adj2" fmla="val -6397"/>
            </a:avLst>
          </a:prstGeom>
          <a:solidFill>
            <a:srgbClr val="666666"/>
          </a:solidFill>
          <a:ln w="12700" cap="flat" cmpd="sng">
            <a:solidFill>
              <a:srgbClr val="78787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Some ES2016/ES7 features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(it’s not out yet)</a:t>
            </a:r>
          </a:p>
        </p:txBody>
      </p:sp>
      <p:sp>
        <p:nvSpPr>
          <p:cNvPr id="11" name="Metin kutusu 10"/>
          <p:cNvSpPr txBox="1"/>
          <p:nvPr/>
        </p:nvSpPr>
        <p:spPr>
          <a:xfrm>
            <a:off x="1771251" y="1481106"/>
            <a:ext cx="7458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 smtClean="0"/>
              <a:t>TypeScript</a:t>
            </a:r>
            <a:r>
              <a:rPr lang="tr-TR" sz="2800" dirty="0" smtClean="0"/>
              <a:t> is a </a:t>
            </a:r>
            <a:r>
              <a:rPr lang="tr-TR" sz="2800" dirty="0" err="1" smtClean="0"/>
              <a:t>Superset</a:t>
            </a:r>
            <a:r>
              <a:rPr lang="tr-TR" sz="2800" dirty="0" smtClean="0"/>
              <a:t> of </a:t>
            </a:r>
            <a:r>
              <a:rPr lang="tr-TR" sz="2800" dirty="0" err="1" smtClean="0"/>
              <a:t>JavaScript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91998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TypeScript</a:t>
            </a:r>
            <a:endParaRPr lang="tr-TR" dirty="0"/>
          </a:p>
        </p:txBody>
      </p:sp>
      <p:sp>
        <p:nvSpPr>
          <p:cNvPr id="4" name="Shape 176"/>
          <p:cNvSpPr txBox="1"/>
          <p:nvPr/>
        </p:nvSpPr>
        <p:spPr>
          <a:xfrm>
            <a:off x="832353" y="2914144"/>
            <a:ext cx="2469000" cy="807900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TypeScript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file.ts</a:t>
            </a:r>
          </a:p>
        </p:txBody>
      </p:sp>
      <p:pic>
        <p:nvPicPr>
          <p:cNvPr id="5" name="Shape 1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11688" y="2851527"/>
            <a:ext cx="841500" cy="9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78"/>
          <p:cNvSpPr txBox="1"/>
          <p:nvPr/>
        </p:nvSpPr>
        <p:spPr>
          <a:xfrm>
            <a:off x="5980396" y="2914144"/>
            <a:ext cx="2469000" cy="8079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file.js</a:t>
            </a:r>
          </a:p>
        </p:txBody>
      </p:sp>
      <p:cxnSp>
        <p:nvCxnSpPr>
          <p:cNvPr id="7" name="Shape 179"/>
          <p:cNvCxnSpPr>
            <a:stCxn id="4" idx="3"/>
          </p:cNvCxnSpPr>
          <p:nvPr/>
        </p:nvCxnSpPr>
        <p:spPr>
          <a:xfrm rot="10800000" flipH="1">
            <a:off x="3301353" y="3316894"/>
            <a:ext cx="864300" cy="1200"/>
          </a:xfrm>
          <a:prstGeom prst="straightConnector1">
            <a:avLst/>
          </a:prstGeom>
          <a:noFill/>
          <a:ln w="41275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8" name="Shape 180"/>
          <p:cNvCxnSpPr/>
          <p:nvPr/>
        </p:nvCxnSpPr>
        <p:spPr>
          <a:xfrm rot="10800000" flipH="1">
            <a:off x="4995379" y="3315560"/>
            <a:ext cx="898500" cy="1200"/>
          </a:xfrm>
          <a:prstGeom prst="straightConnector1">
            <a:avLst/>
          </a:prstGeom>
          <a:noFill/>
          <a:ln w="41275" cap="flat" cmpd="sng">
            <a:solidFill>
              <a:schemeClr val="dk1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9" name="Shape 181"/>
          <p:cNvSpPr txBox="1"/>
          <p:nvPr/>
        </p:nvSpPr>
        <p:spPr>
          <a:xfrm>
            <a:off x="3512535" y="3893388"/>
            <a:ext cx="2467800" cy="346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TypeScript Compiler</a:t>
            </a:r>
          </a:p>
        </p:txBody>
      </p:sp>
      <p:sp>
        <p:nvSpPr>
          <p:cNvPr id="10" name="Shape 182"/>
          <p:cNvSpPr/>
          <p:nvPr/>
        </p:nvSpPr>
        <p:spPr>
          <a:xfrm>
            <a:off x="6964711" y="4302821"/>
            <a:ext cx="1968600" cy="685800"/>
          </a:xfrm>
          <a:prstGeom prst="wedgeRectCallout">
            <a:avLst>
              <a:gd name="adj1" fmla="val -45672"/>
              <a:gd name="adj2" fmla="val -117130"/>
            </a:avLst>
          </a:prstGeom>
          <a:solidFill>
            <a:schemeClr val="accent3"/>
          </a:solidFill>
          <a:ln w="12700" cap="flat" cmpd="sng">
            <a:solidFill>
              <a:srgbClr val="78787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Output ES3/ES5/</a:t>
            </a: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ES2015</a:t>
            </a: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compliant code</a:t>
            </a:r>
          </a:p>
        </p:txBody>
      </p:sp>
    </p:spTree>
    <p:extLst>
      <p:ext uri="{BB962C8B-B14F-4D97-AF65-F5344CB8AC3E}">
        <p14:creationId xmlns:p14="http://schemas.microsoft.com/office/powerpoint/2010/main" val="153544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TypeScript</a:t>
            </a:r>
            <a:endParaRPr lang="tr-TR" dirty="0"/>
          </a:p>
        </p:txBody>
      </p:sp>
      <p:sp>
        <p:nvSpPr>
          <p:cNvPr id="8" name="Shape 187"/>
          <p:cNvSpPr txBox="1"/>
          <p:nvPr/>
        </p:nvSpPr>
        <p:spPr>
          <a:xfrm>
            <a:off x="1039602" y="1669514"/>
            <a:ext cx="8234400" cy="7670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PT Sans"/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tsconfig.json</a:t>
            </a:r>
          </a:p>
        </p:txBody>
      </p:sp>
      <p:sp>
        <p:nvSpPr>
          <p:cNvPr id="9" name="Shape 188"/>
          <p:cNvSpPr/>
          <p:nvPr/>
        </p:nvSpPr>
        <p:spPr>
          <a:xfrm>
            <a:off x="5586749" y="2735184"/>
            <a:ext cx="2549400" cy="365100"/>
          </a:xfrm>
          <a:prstGeom prst="wedgeRoundRectCallout">
            <a:avLst>
              <a:gd name="adj1" fmla="val -78310"/>
              <a:gd name="adj2" fmla="val -1034"/>
              <a:gd name="adj3" fmla="val 16667"/>
            </a:avLst>
          </a:prstGeom>
          <a:solidFill>
            <a:srgbClr val="2388DB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Target to Transpile to</a:t>
            </a:r>
          </a:p>
        </p:txBody>
      </p:sp>
      <p:sp>
        <p:nvSpPr>
          <p:cNvPr id="10" name="Shape 189"/>
          <p:cNvSpPr/>
          <p:nvPr/>
        </p:nvSpPr>
        <p:spPr>
          <a:xfrm>
            <a:off x="763924" y="3936010"/>
            <a:ext cx="2183700" cy="530400"/>
          </a:xfrm>
          <a:prstGeom prst="wedgeRoundRectCallout">
            <a:avLst>
              <a:gd name="adj1" fmla="val 59721"/>
              <a:gd name="adj2" fmla="val 21980"/>
              <a:gd name="adj3" fmla="val 16667"/>
            </a:avLst>
          </a:prstGeom>
          <a:solidFill>
            <a:srgbClr val="2388DB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ES2016 / ES7 Features</a:t>
            </a:r>
          </a:p>
        </p:txBody>
      </p:sp>
      <p:sp>
        <p:nvSpPr>
          <p:cNvPr id="11" name="Shape 190"/>
          <p:cNvSpPr txBox="1"/>
          <p:nvPr/>
        </p:nvSpPr>
        <p:spPr>
          <a:xfrm>
            <a:off x="2886999" y="2667585"/>
            <a:ext cx="45897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  "</a:t>
            </a:r>
            <a:r>
              <a:rPr lang="en-US" sz="1800" dirty="0" err="1"/>
              <a:t>compilerOptions</a:t>
            </a:r>
            <a:r>
              <a:rPr lang="en-US" sz="1800" dirty="0"/>
              <a:t>": {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    "target": "es5",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    "module": "system",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    "</a:t>
            </a:r>
            <a:r>
              <a:rPr lang="en-US" sz="1800" dirty="0" err="1"/>
              <a:t>moduleResolution</a:t>
            </a:r>
            <a:r>
              <a:rPr lang="en-US" sz="1800" dirty="0"/>
              <a:t>": "node",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    "</a:t>
            </a:r>
            <a:r>
              <a:rPr lang="en-US" sz="1800" dirty="0" err="1"/>
              <a:t>sourceMap</a:t>
            </a:r>
            <a:r>
              <a:rPr lang="en-US" sz="1800" dirty="0"/>
              <a:t>": true,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    "</a:t>
            </a:r>
            <a:r>
              <a:rPr lang="en-US" sz="1800" dirty="0" err="1"/>
              <a:t>emitDecoratorMetadata</a:t>
            </a:r>
            <a:r>
              <a:rPr lang="en-US" sz="1800" dirty="0"/>
              <a:t>": true,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    "</a:t>
            </a:r>
            <a:r>
              <a:rPr lang="en-US" sz="1800" dirty="0" err="1"/>
              <a:t>experimentalDecorators</a:t>
            </a:r>
            <a:r>
              <a:rPr lang="en-US" sz="1800" dirty="0"/>
              <a:t>": true,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    "</a:t>
            </a:r>
            <a:r>
              <a:rPr lang="en-US" sz="1800" dirty="0" err="1"/>
              <a:t>removeComments</a:t>
            </a:r>
            <a:r>
              <a:rPr lang="en-US" sz="1800" dirty="0"/>
              <a:t>": false,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    "</a:t>
            </a:r>
            <a:r>
              <a:rPr lang="en-US" sz="1800" dirty="0" err="1"/>
              <a:t>noImplicitAny</a:t>
            </a:r>
            <a:r>
              <a:rPr lang="en-US" sz="1800" dirty="0"/>
              <a:t>": true,</a:t>
            </a:r>
          </a:p>
          <a:p>
            <a:pPr lvl="0">
              <a:spcBef>
                <a:spcPts val="0"/>
              </a:spcBef>
              <a:buNone/>
            </a:pPr>
            <a:r>
              <a:rPr lang="en-US" sz="1800" dirty="0"/>
              <a:t>    "</a:t>
            </a:r>
            <a:r>
              <a:rPr lang="en-US" sz="1800" dirty="0" err="1"/>
              <a:t>suppressImplicitAnyIndexErrors</a:t>
            </a:r>
            <a:r>
              <a:rPr lang="en-US" sz="1800" dirty="0"/>
              <a:t>": true,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    "</a:t>
            </a:r>
            <a:r>
              <a:rPr lang="en-US" sz="1800" dirty="0" err="1"/>
              <a:t>allowJs</a:t>
            </a:r>
            <a:r>
              <a:rPr lang="en-US" sz="1800" dirty="0"/>
              <a:t>": true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}</a:t>
            </a:r>
          </a:p>
        </p:txBody>
      </p:sp>
      <p:sp>
        <p:nvSpPr>
          <p:cNvPr id="12" name="Shape 191"/>
          <p:cNvSpPr txBox="1"/>
          <p:nvPr/>
        </p:nvSpPr>
        <p:spPr>
          <a:xfrm>
            <a:off x="2967549" y="1669510"/>
            <a:ext cx="4378500" cy="45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800"/>
              <a:t>tsconfig.json</a:t>
            </a:r>
          </a:p>
        </p:txBody>
      </p:sp>
    </p:spTree>
    <p:extLst>
      <p:ext uri="{BB962C8B-B14F-4D97-AF65-F5344CB8AC3E}">
        <p14:creationId xmlns:p14="http://schemas.microsoft.com/office/powerpoint/2010/main" val="91084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3847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TypeScript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4800" dirty="0"/>
              <a:t>www.typescriptlang.org/play</a:t>
            </a:r>
            <a:r>
              <a:rPr lang="tr-TR" sz="4800" dirty="0" smtClean="0"/>
              <a:t>/</a:t>
            </a:r>
          </a:p>
          <a:p>
            <a:endParaRPr lang="tr-TR" sz="4800" dirty="0"/>
          </a:p>
        </p:txBody>
      </p:sp>
    </p:spTree>
    <p:extLst>
      <p:ext uri="{BB962C8B-B14F-4D97-AF65-F5344CB8AC3E}">
        <p14:creationId xmlns:p14="http://schemas.microsoft.com/office/powerpoint/2010/main" val="232452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Agenda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1417639"/>
            <a:ext cx="8596668" cy="4537391"/>
          </a:xfrm>
        </p:spPr>
        <p:txBody>
          <a:bodyPr>
            <a:normAutofit/>
          </a:bodyPr>
          <a:lstStyle/>
          <a:p>
            <a:r>
              <a:rPr lang="tr-TR" sz="3200" b="1" dirty="0" err="1"/>
              <a:t>What's</a:t>
            </a:r>
            <a:r>
              <a:rPr lang="tr-TR" sz="3200" b="1" dirty="0"/>
              <a:t> </a:t>
            </a:r>
            <a:r>
              <a:rPr lang="tr-TR" sz="3200" b="1" dirty="0" err="1"/>
              <a:t>AngularJs</a:t>
            </a:r>
            <a:r>
              <a:rPr lang="tr-TR" sz="3200" b="1" dirty="0"/>
              <a:t>?</a:t>
            </a:r>
            <a:endParaRPr lang="tr-TR" sz="3200" dirty="0"/>
          </a:p>
          <a:p>
            <a:r>
              <a:rPr lang="tr-TR" sz="3200" b="1" dirty="0" err="1"/>
              <a:t>AngularJs</a:t>
            </a:r>
            <a:r>
              <a:rPr lang="tr-TR" sz="3200" b="1" dirty="0"/>
              <a:t> </a:t>
            </a:r>
            <a:r>
              <a:rPr lang="tr-TR" sz="3200" b="1" dirty="0" err="1"/>
              <a:t>vs</a:t>
            </a:r>
            <a:r>
              <a:rPr lang="tr-TR" sz="3200" b="1" dirty="0"/>
              <a:t> </a:t>
            </a:r>
            <a:r>
              <a:rPr lang="tr-TR" sz="3200" b="1" dirty="0" err="1"/>
              <a:t>Angular</a:t>
            </a:r>
            <a:endParaRPr lang="tr-TR" sz="3200" dirty="0"/>
          </a:p>
          <a:p>
            <a:r>
              <a:rPr lang="tr-TR" sz="3200" b="1" dirty="0"/>
              <a:t>Migration </a:t>
            </a:r>
            <a:r>
              <a:rPr lang="tr-TR" sz="3200" b="1" dirty="0" err="1"/>
              <a:t>from</a:t>
            </a:r>
            <a:r>
              <a:rPr lang="tr-TR" sz="3200" b="1" dirty="0"/>
              <a:t> </a:t>
            </a:r>
            <a:r>
              <a:rPr lang="tr-TR" sz="3200" b="1" dirty="0" err="1"/>
              <a:t>AngularJs</a:t>
            </a:r>
            <a:r>
              <a:rPr lang="tr-TR" sz="3200" b="1" dirty="0"/>
              <a:t> </a:t>
            </a:r>
            <a:r>
              <a:rPr lang="tr-TR" sz="3200" b="1" dirty="0" err="1"/>
              <a:t>to</a:t>
            </a:r>
            <a:r>
              <a:rPr lang="tr-TR" sz="3200" b="1" dirty="0"/>
              <a:t> </a:t>
            </a:r>
            <a:r>
              <a:rPr lang="tr-TR" sz="3200" b="1" dirty="0" err="1"/>
              <a:t>Angular</a:t>
            </a:r>
            <a:endParaRPr lang="tr-TR" sz="3200" dirty="0"/>
          </a:p>
          <a:p>
            <a:r>
              <a:rPr lang="tr-TR" sz="3200" b="1" dirty="0" err="1" smtClean="0"/>
              <a:t>TypeScript</a:t>
            </a:r>
            <a:endParaRPr lang="tr-TR" sz="3200" dirty="0"/>
          </a:p>
          <a:p>
            <a:r>
              <a:rPr lang="tr-TR" sz="3200" b="1" dirty="0" err="1" smtClean="0">
                <a:solidFill>
                  <a:srgbClr val="FF0000"/>
                </a:solidFill>
              </a:rPr>
              <a:t>RxJs</a:t>
            </a:r>
            <a:endParaRPr lang="tr-TR" sz="3200" dirty="0">
              <a:solidFill>
                <a:srgbClr val="FF0000"/>
              </a:solidFill>
            </a:endParaRPr>
          </a:p>
          <a:p>
            <a:r>
              <a:rPr lang="tr-TR" sz="3200" b="1" dirty="0" err="1" smtClean="0"/>
              <a:t>Tooling</a:t>
            </a:r>
            <a:endParaRPr lang="tr-TR" sz="3200" b="1" dirty="0" smtClean="0"/>
          </a:p>
          <a:p>
            <a:r>
              <a:rPr lang="tr-TR" sz="3200" b="1" dirty="0" smtClean="0"/>
              <a:t>Demo</a:t>
            </a:r>
            <a:endParaRPr lang="tr-TR" sz="32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1492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RxJs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98599"/>
            <a:ext cx="7953710" cy="365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3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RxJs</a:t>
            </a:r>
            <a:endParaRPr lang="tr-TR" dirty="0"/>
          </a:p>
        </p:txBody>
      </p:sp>
      <p:sp>
        <p:nvSpPr>
          <p:cNvPr id="4" name="Yuvarlatılmış Dikdörtgen 3"/>
          <p:cNvSpPr/>
          <p:nvPr/>
        </p:nvSpPr>
        <p:spPr>
          <a:xfrm>
            <a:off x="2795604" y="1747994"/>
            <a:ext cx="436012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 err="1" smtClean="0"/>
              <a:t>Subject</a:t>
            </a:r>
            <a:endParaRPr lang="tr-TR" sz="2800" dirty="0"/>
          </a:p>
        </p:txBody>
      </p:sp>
      <p:sp>
        <p:nvSpPr>
          <p:cNvPr id="6" name="Yuvarlatılmış Dikdörtgen 5"/>
          <p:cNvSpPr/>
          <p:nvPr/>
        </p:nvSpPr>
        <p:spPr>
          <a:xfrm>
            <a:off x="2795604" y="4286755"/>
            <a:ext cx="436012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 err="1" smtClean="0"/>
              <a:t>Observer</a:t>
            </a:r>
            <a:endParaRPr lang="tr-TR" sz="2800" dirty="0"/>
          </a:p>
        </p:txBody>
      </p:sp>
      <p:cxnSp>
        <p:nvCxnSpPr>
          <p:cNvPr id="8" name="Düz Ok Bağlayıcısı 7"/>
          <p:cNvCxnSpPr/>
          <p:nvPr/>
        </p:nvCxnSpPr>
        <p:spPr>
          <a:xfrm flipV="1">
            <a:off x="3657600" y="2651377"/>
            <a:ext cx="0" cy="1635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1940313" y="2992432"/>
            <a:ext cx="1717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	</a:t>
            </a:r>
            <a:r>
              <a:rPr lang="tr-TR" dirty="0" err="1" smtClean="0"/>
              <a:t>subscribe</a:t>
            </a:r>
            <a:endParaRPr lang="tr-TR" dirty="0" smtClean="0"/>
          </a:p>
          <a:p>
            <a:r>
              <a:rPr lang="tr-TR" dirty="0"/>
              <a:t> </a:t>
            </a:r>
            <a:r>
              <a:rPr lang="tr-TR" dirty="0" smtClean="0"/>
              <a:t>  </a:t>
            </a:r>
            <a:r>
              <a:rPr lang="tr-TR" dirty="0" err="1" smtClean="0"/>
              <a:t>unsubscribe</a:t>
            </a:r>
            <a:endParaRPr lang="tr-TR" dirty="0"/>
          </a:p>
        </p:txBody>
      </p:sp>
      <p:cxnSp>
        <p:nvCxnSpPr>
          <p:cNvPr id="11" name="Düz Ok Bağlayıcısı 10"/>
          <p:cNvCxnSpPr/>
          <p:nvPr/>
        </p:nvCxnSpPr>
        <p:spPr>
          <a:xfrm>
            <a:off x="6099717" y="2662394"/>
            <a:ext cx="0" cy="1624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tin kutusu 11"/>
          <p:cNvSpPr txBox="1"/>
          <p:nvPr/>
        </p:nvSpPr>
        <p:spPr>
          <a:xfrm>
            <a:off x="6099717" y="3077737"/>
            <a:ext cx="139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notify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2854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RxJs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1625330"/>
            <a:ext cx="8596668" cy="3880773"/>
          </a:xfrm>
        </p:spPr>
        <p:txBody>
          <a:bodyPr>
            <a:normAutofit/>
          </a:bodyPr>
          <a:lstStyle/>
          <a:p>
            <a:r>
              <a:rPr lang="tr-TR" sz="2800" dirty="0" err="1" smtClean="0"/>
              <a:t>Unlike</a:t>
            </a:r>
            <a:r>
              <a:rPr lang="tr-TR" sz="2800" dirty="0" smtClean="0"/>
              <a:t> </a:t>
            </a:r>
            <a:r>
              <a:rPr lang="tr-TR" sz="2800" dirty="0" err="1" smtClean="0"/>
              <a:t>promises</a:t>
            </a:r>
            <a:r>
              <a:rPr lang="tr-TR" sz="2800" dirty="0" smtClean="0"/>
              <a:t>, </a:t>
            </a:r>
            <a:r>
              <a:rPr lang="tr-TR" sz="2800" dirty="0" err="1" smtClean="0"/>
              <a:t>provides</a:t>
            </a:r>
            <a:r>
              <a:rPr lang="tr-TR" sz="2800" dirty="0" smtClean="0"/>
              <a:t> an </a:t>
            </a:r>
            <a:r>
              <a:rPr lang="tr-TR" sz="2800" dirty="0" err="1" smtClean="0"/>
              <a:t>array</a:t>
            </a:r>
            <a:r>
              <a:rPr lang="tr-TR" sz="2800" dirty="0" smtClean="0"/>
              <a:t> of data</a:t>
            </a:r>
          </a:p>
          <a:p>
            <a:r>
              <a:rPr lang="tr-TR" sz="2800" dirty="0" err="1" smtClean="0"/>
              <a:t>Lazy</a:t>
            </a:r>
            <a:endParaRPr lang="tr-TR" sz="2800" dirty="0" smtClean="0"/>
          </a:p>
          <a:p>
            <a:r>
              <a:rPr lang="tr-TR" sz="2800" dirty="0" err="1" smtClean="0"/>
              <a:t>Async</a:t>
            </a:r>
            <a:endParaRPr lang="tr-TR" sz="2800" dirty="0" smtClean="0"/>
          </a:p>
          <a:p>
            <a:r>
              <a:rPr lang="tr-TR" sz="2800" dirty="0" err="1" smtClean="0"/>
              <a:t>Chainable</a:t>
            </a:r>
            <a:endParaRPr lang="tr-TR" sz="2800" dirty="0" smtClean="0"/>
          </a:p>
          <a:p>
            <a:r>
              <a:rPr lang="tr-TR" sz="2800" dirty="0" err="1" smtClean="0"/>
              <a:t>Cancelable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60833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RxJs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1636482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200" dirty="0" err="1" smtClean="0"/>
              <a:t>Race</a:t>
            </a:r>
            <a:r>
              <a:rPr lang="tr-TR" sz="3200" dirty="0" smtClean="0"/>
              <a:t> </a:t>
            </a:r>
            <a:r>
              <a:rPr lang="tr-TR" sz="3200" dirty="0" err="1" smtClean="0"/>
              <a:t>Condition</a:t>
            </a:r>
            <a:endParaRPr lang="tr-TR" sz="32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/>
          <a:srcRect b="18635"/>
          <a:stretch/>
        </p:blipFill>
        <p:spPr>
          <a:xfrm>
            <a:off x="677334" y="2615658"/>
            <a:ext cx="5957642" cy="196749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/>
          <a:srcRect b="66595"/>
          <a:stretch/>
        </p:blipFill>
        <p:spPr>
          <a:xfrm>
            <a:off x="677334" y="2615658"/>
            <a:ext cx="5302934" cy="8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5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RxJs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56" y="1270000"/>
            <a:ext cx="7538224" cy="413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0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RxJs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143576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800" dirty="0" err="1" smtClean="0"/>
              <a:t>Callback</a:t>
            </a:r>
            <a:r>
              <a:rPr lang="tr-TR" sz="2800" dirty="0" smtClean="0"/>
              <a:t> </a:t>
            </a:r>
            <a:r>
              <a:rPr lang="tr-TR" sz="2800" dirty="0" err="1" smtClean="0"/>
              <a:t>Hell</a:t>
            </a:r>
            <a:endParaRPr lang="tr-TR" sz="28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09697"/>
            <a:ext cx="6816286" cy="396980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2009697"/>
            <a:ext cx="8346213" cy="262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1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Agenda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1417639"/>
            <a:ext cx="8596668" cy="4537391"/>
          </a:xfrm>
        </p:spPr>
        <p:txBody>
          <a:bodyPr>
            <a:normAutofit/>
          </a:bodyPr>
          <a:lstStyle/>
          <a:p>
            <a:r>
              <a:rPr lang="tr-TR" sz="3200" b="1" dirty="0" err="1"/>
              <a:t>What's</a:t>
            </a:r>
            <a:r>
              <a:rPr lang="tr-TR" sz="3200" b="1" dirty="0"/>
              <a:t> </a:t>
            </a:r>
            <a:r>
              <a:rPr lang="tr-TR" sz="3200" b="1" dirty="0" err="1"/>
              <a:t>AngularJs</a:t>
            </a:r>
            <a:r>
              <a:rPr lang="tr-TR" sz="3200" b="1" dirty="0"/>
              <a:t>?</a:t>
            </a:r>
            <a:endParaRPr lang="tr-TR" sz="3200" dirty="0"/>
          </a:p>
          <a:p>
            <a:r>
              <a:rPr lang="tr-TR" sz="3200" b="1" dirty="0" err="1"/>
              <a:t>AngularJs</a:t>
            </a:r>
            <a:r>
              <a:rPr lang="tr-TR" sz="3200" b="1" dirty="0"/>
              <a:t> </a:t>
            </a:r>
            <a:r>
              <a:rPr lang="tr-TR" sz="3200" b="1" dirty="0" err="1"/>
              <a:t>vs</a:t>
            </a:r>
            <a:r>
              <a:rPr lang="tr-TR" sz="3200" b="1" dirty="0"/>
              <a:t> </a:t>
            </a:r>
            <a:r>
              <a:rPr lang="tr-TR" sz="3200" b="1" dirty="0" err="1"/>
              <a:t>Angular</a:t>
            </a:r>
            <a:endParaRPr lang="tr-TR" sz="3200" dirty="0"/>
          </a:p>
          <a:p>
            <a:r>
              <a:rPr lang="tr-TR" sz="3200" b="1" dirty="0"/>
              <a:t>Migration </a:t>
            </a:r>
            <a:r>
              <a:rPr lang="tr-TR" sz="3200" b="1" dirty="0" err="1"/>
              <a:t>from</a:t>
            </a:r>
            <a:r>
              <a:rPr lang="tr-TR" sz="3200" b="1" dirty="0"/>
              <a:t> </a:t>
            </a:r>
            <a:r>
              <a:rPr lang="tr-TR" sz="3200" b="1" dirty="0" err="1"/>
              <a:t>AngularJs</a:t>
            </a:r>
            <a:r>
              <a:rPr lang="tr-TR" sz="3200" b="1" dirty="0"/>
              <a:t> </a:t>
            </a:r>
            <a:r>
              <a:rPr lang="tr-TR" sz="3200" b="1" dirty="0" err="1"/>
              <a:t>to</a:t>
            </a:r>
            <a:r>
              <a:rPr lang="tr-TR" sz="3200" b="1" dirty="0"/>
              <a:t> </a:t>
            </a:r>
            <a:r>
              <a:rPr lang="tr-TR" sz="3200" b="1" dirty="0" err="1"/>
              <a:t>Angular</a:t>
            </a:r>
            <a:endParaRPr lang="tr-TR" sz="3200" dirty="0"/>
          </a:p>
          <a:p>
            <a:r>
              <a:rPr lang="tr-TR" sz="3200" b="1" dirty="0" err="1" smtClean="0"/>
              <a:t>TypeScript</a:t>
            </a:r>
            <a:endParaRPr lang="tr-TR" sz="3200" dirty="0"/>
          </a:p>
          <a:p>
            <a:r>
              <a:rPr lang="tr-TR" sz="3200" b="1" dirty="0" err="1" smtClean="0"/>
              <a:t>RxJs</a:t>
            </a:r>
            <a:endParaRPr lang="tr-TR" sz="3200" dirty="0"/>
          </a:p>
          <a:p>
            <a:r>
              <a:rPr lang="tr-TR" sz="3200" b="1" dirty="0" err="1" smtClean="0">
                <a:solidFill>
                  <a:srgbClr val="FF0000"/>
                </a:solidFill>
              </a:rPr>
              <a:t>Tooling</a:t>
            </a:r>
            <a:endParaRPr lang="tr-TR" sz="3200" b="1" dirty="0" smtClean="0">
              <a:solidFill>
                <a:srgbClr val="FF0000"/>
              </a:solidFill>
            </a:endParaRPr>
          </a:p>
          <a:p>
            <a:r>
              <a:rPr lang="tr-TR" sz="3200" b="1" dirty="0" smtClean="0"/>
              <a:t>Demo</a:t>
            </a:r>
            <a:endParaRPr lang="tr-TR" sz="32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92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Tooling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1491516"/>
            <a:ext cx="8596668" cy="3880773"/>
          </a:xfrm>
        </p:spPr>
        <p:txBody>
          <a:bodyPr>
            <a:normAutofit/>
          </a:bodyPr>
          <a:lstStyle/>
          <a:p>
            <a:r>
              <a:rPr lang="tr-TR" sz="2800" dirty="0" err="1" smtClean="0"/>
              <a:t>Angular</a:t>
            </a:r>
            <a:r>
              <a:rPr lang="tr-TR" sz="2800" dirty="0" smtClean="0"/>
              <a:t>-cli</a:t>
            </a:r>
          </a:p>
          <a:p>
            <a:r>
              <a:rPr lang="tr-TR" sz="2800" dirty="0" err="1" smtClean="0"/>
              <a:t>VsCode</a:t>
            </a:r>
            <a:r>
              <a:rPr lang="tr-TR" sz="2800" dirty="0" smtClean="0"/>
              <a:t> + </a:t>
            </a:r>
            <a:r>
              <a:rPr lang="tr-TR" sz="2800" dirty="0" err="1" smtClean="0"/>
              <a:t>snippets</a:t>
            </a:r>
            <a:endParaRPr lang="tr-TR" sz="2800" dirty="0" smtClean="0"/>
          </a:p>
          <a:p>
            <a:r>
              <a:rPr lang="tr-TR" sz="2800" dirty="0" smtClean="0"/>
              <a:t>Language Service</a:t>
            </a:r>
          </a:p>
          <a:p>
            <a:pPr marL="0" indent="0">
              <a:buNone/>
            </a:pPr>
            <a:endParaRPr lang="tr-TR" sz="28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961" y="1491516"/>
            <a:ext cx="4813702" cy="2790552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8" y="1989735"/>
            <a:ext cx="3876675" cy="323850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121" y="2496745"/>
            <a:ext cx="3686175" cy="361950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668" y="2977293"/>
            <a:ext cx="3190875" cy="371475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121" y="3431902"/>
            <a:ext cx="19907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8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Agenda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1417639"/>
            <a:ext cx="8596668" cy="4537391"/>
          </a:xfrm>
        </p:spPr>
        <p:txBody>
          <a:bodyPr>
            <a:normAutofit/>
          </a:bodyPr>
          <a:lstStyle/>
          <a:p>
            <a:r>
              <a:rPr lang="tr-TR" sz="3200" b="1" dirty="0" err="1"/>
              <a:t>What's</a:t>
            </a:r>
            <a:r>
              <a:rPr lang="tr-TR" sz="3200" b="1" dirty="0"/>
              <a:t> </a:t>
            </a:r>
            <a:r>
              <a:rPr lang="tr-TR" sz="3200" b="1" dirty="0" err="1"/>
              <a:t>AngularJs</a:t>
            </a:r>
            <a:r>
              <a:rPr lang="tr-TR" sz="3200" b="1" dirty="0"/>
              <a:t>?</a:t>
            </a:r>
            <a:endParaRPr lang="tr-TR" sz="3200" dirty="0"/>
          </a:p>
          <a:p>
            <a:r>
              <a:rPr lang="tr-TR" sz="3200" b="1" dirty="0" err="1"/>
              <a:t>AngularJs</a:t>
            </a:r>
            <a:r>
              <a:rPr lang="tr-TR" sz="3200" b="1" dirty="0"/>
              <a:t> </a:t>
            </a:r>
            <a:r>
              <a:rPr lang="tr-TR" sz="3200" b="1" dirty="0" err="1"/>
              <a:t>vs</a:t>
            </a:r>
            <a:r>
              <a:rPr lang="tr-TR" sz="3200" b="1" dirty="0"/>
              <a:t> </a:t>
            </a:r>
            <a:r>
              <a:rPr lang="tr-TR" sz="3200" b="1" dirty="0" err="1"/>
              <a:t>Angular</a:t>
            </a:r>
            <a:endParaRPr lang="tr-TR" sz="3200" dirty="0"/>
          </a:p>
          <a:p>
            <a:r>
              <a:rPr lang="tr-TR" sz="3200" b="1" dirty="0"/>
              <a:t>Migration </a:t>
            </a:r>
            <a:r>
              <a:rPr lang="tr-TR" sz="3200" b="1" dirty="0" err="1"/>
              <a:t>from</a:t>
            </a:r>
            <a:r>
              <a:rPr lang="tr-TR" sz="3200" b="1" dirty="0"/>
              <a:t> </a:t>
            </a:r>
            <a:r>
              <a:rPr lang="tr-TR" sz="3200" b="1" dirty="0" err="1"/>
              <a:t>AngularJs</a:t>
            </a:r>
            <a:r>
              <a:rPr lang="tr-TR" sz="3200" b="1" dirty="0"/>
              <a:t> </a:t>
            </a:r>
            <a:r>
              <a:rPr lang="tr-TR" sz="3200" b="1" dirty="0" err="1"/>
              <a:t>to</a:t>
            </a:r>
            <a:r>
              <a:rPr lang="tr-TR" sz="3200" b="1" dirty="0"/>
              <a:t> </a:t>
            </a:r>
            <a:r>
              <a:rPr lang="tr-TR" sz="3200" b="1" dirty="0" err="1"/>
              <a:t>Angular</a:t>
            </a:r>
            <a:endParaRPr lang="tr-TR" sz="3200" dirty="0"/>
          </a:p>
          <a:p>
            <a:r>
              <a:rPr lang="tr-TR" sz="3200" b="1" dirty="0" err="1" smtClean="0"/>
              <a:t>TypeScript</a:t>
            </a:r>
            <a:endParaRPr lang="tr-TR" sz="3200" dirty="0"/>
          </a:p>
          <a:p>
            <a:r>
              <a:rPr lang="tr-TR" sz="3200" b="1" dirty="0" err="1" smtClean="0"/>
              <a:t>RxJs</a:t>
            </a:r>
            <a:endParaRPr lang="tr-TR" sz="3200" dirty="0"/>
          </a:p>
          <a:p>
            <a:r>
              <a:rPr lang="tr-TR" sz="3200" b="1" dirty="0" err="1" smtClean="0"/>
              <a:t>Tooling</a:t>
            </a:r>
            <a:endParaRPr lang="tr-TR" sz="3200" b="1" dirty="0" smtClean="0"/>
          </a:p>
          <a:p>
            <a:r>
              <a:rPr lang="tr-TR" sz="3200" b="1" dirty="0" smtClean="0"/>
              <a:t>Demo</a:t>
            </a:r>
            <a:endParaRPr lang="tr-TR" sz="32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9768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Agenda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1417639"/>
            <a:ext cx="8596668" cy="4537391"/>
          </a:xfrm>
        </p:spPr>
        <p:txBody>
          <a:bodyPr>
            <a:normAutofit/>
          </a:bodyPr>
          <a:lstStyle/>
          <a:p>
            <a:r>
              <a:rPr lang="tr-TR" sz="3200" b="1" dirty="0" err="1"/>
              <a:t>What's</a:t>
            </a:r>
            <a:r>
              <a:rPr lang="tr-TR" sz="3200" b="1" dirty="0"/>
              <a:t> </a:t>
            </a:r>
            <a:r>
              <a:rPr lang="tr-TR" sz="3200" b="1" dirty="0" err="1"/>
              <a:t>AngularJs</a:t>
            </a:r>
            <a:r>
              <a:rPr lang="tr-TR" sz="3200" b="1" dirty="0"/>
              <a:t>?</a:t>
            </a:r>
            <a:endParaRPr lang="tr-TR" sz="3200" dirty="0"/>
          </a:p>
          <a:p>
            <a:r>
              <a:rPr lang="tr-TR" sz="3200" b="1" dirty="0" err="1"/>
              <a:t>AngularJs</a:t>
            </a:r>
            <a:r>
              <a:rPr lang="tr-TR" sz="3200" b="1" dirty="0"/>
              <a:t> </a:t>
            </a:r>
            <a:r>
              <a:rPr lang="tr-TR" sz="3200" b="1" dirty="0" err="1"/>
              <a:t>vs</a:t>
            </a:r>
            <a:r>
              <a:rPr lang="tr-TR" sz="3200" b="1" dirty="0"/>
              <a:t> </a:t>
            </a:r>
            <a:r>
              <a:rPr lang="tr-TR" sz="3200" b="1" dirty="0" err="1"/>
              <a:t>Angular</a:t>
            </a:r>
            <a:endParaRPr lang="tr-TR" sz="3200" dirty="0"/>
          </a:p>
          <a:p>
            <a:r>
              <a:rPr lang="tr-TR" sz="3200" b="1" dirty="0"/>
              <a:t>Migration </a:t>
            </a:r>
            <a:r>
              <a:rPr lang="tr-TR" sz="3200" b="1" dirty="0" err="1"/>
              <a:t>from</a:t>
            </a:r>
            <a:r>
              <a:rPr lang="tr-TR" sz="3200" b="1" dirty="0"/>
              <a:t> </a:t>
            </a:r>
            <a:r>
              <a:rPr lang="tr-TR" sz="3200" b="1" dirty="0" err="1"/>
              <a:t>AngularJs</a:t>
            </a:r>
            <a:r>
              <a:rPr lang="tr-TR" sz="3200" b="1" dirty="0"/>
              <a:t> </a:t>
            </a:r>
            <a:r>
              <a:rPr lang="tr-TR" sz="3200" b="1" dirty="0" err="1"/>
              <a:t>to</a:t>
            </a:r>
            <a:r>
              <a:rPr lang="tr-TR" sz="3200" b="1" dirty="0"/>
              <a:t> </a:t>
            </a:r>
            <a:r>
              <a:rPr lang="tr-TR" sz="3200" b="1" dirty="0" err="1"/>
              <a:t>Angular</a:t>
            </a:r>
            <a:endParaRPr lang="tr-TR" sz="3200" dirty="0"/>
          </a:p>
          <a:p>
            <a:r>
              <a:rPr lang="tr-TR" sz="3200" b="1" dirty="0" err="1" smtClean="0"/>
              <a:t>TypeScript</a:t>
            </a:r>
            <a:endParaRPr lang="tr-TR" sz="3200" dirty="0"/>
          </a:p>
          <a:p>
            <a:r>
              <a:rPr lang="tr-TR" sz="3200" b="1" dirty="0" err="1" smtClean="0"/>
              <a:t>RxJs</a:t>
            </a:r>
            <a:endParaRPr lang="tr-TR" sz="3200" dirty="0"/>
          </a:p>
          <a:p>
            <a:r>
              <a:rPr lang="tr-TR" sz="3200" b="1" dirty="0" err="1" smtClean="0"/>
              <a:t>Tooling</a:t>
            </a:r>
            <a:endParaRPr lang="tr-TR" sz="3200" b="1" dirty="0" smtClean="0"/>
          </a:p>
          <a:p>
            <a:r>
              <a:rPr lang="tr-TR" sz="3200" b="1" dirty="0" smtClean="0">
                <a:solidFill>
                  <a:srgbClr val="FF0000"/>
                </a:solidFill>
              </a:rPr>
              <a:t>Demo</a:t>
            </a:r>
            <a:endParaRPr lang="tr-TR" sz="3200" dirty="0">
              <a:solidFill>
                <a:srgbClr val="FF0000"/>
              </a:solidFill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603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79" y="400204"/>
            <a:ext cx="7624377" cy="5599152"/>
          </a:xfrm>
        </p:spPr>
      </p:pic>
    </p:spTree>
    <p:extLst>
      <p:ext uri="{BB962C8B-B14F-4D97-AF65-F5344CB8AC3E}">
        <p14:creationId xmlns:p14="http://schemas.microsoft.com/office/powerpoint/2010/main" val="56609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96224"/>
            <a:ext cx="8290504" cy="3946280"/>
          </a:xfrm>
        </p:spPr>
      </p:pic>
      <p:sp>
        <p:nvSpPr>
          <p:cNvPr id="5" name="Metin kutusu 4"/>
          <p:cNvSpPr txBox="1"/>
          <p:nvPr/>
        </p:nvSpPr>
        <p:spPr>
          <a:xfrm>
            <a:off x="677334" y="847493"/>
            <a:ext cx="84889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00" dirty="0"/>
              <a:t>https://github.com/bnymncoskuner/gdg-angular-talk</a:t>
            </a:r>
          </a:p>
        </p:txBody>
      </p:sp>
    </p:spTree>
    <p:extLst>
      <p:ext uri="{BB962C8B-B14F-4D97-AF65-F5344CB8AC3E}">
        <p14:creationId xmlns:p14="http://schemas.microsoft.com/office/powerpoint/2010/main" val="22868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Agenda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1417639"/>
            <a:ext cx="8596668" cy="4537391"/>
          </a:xfrm>
        </p:spPr>
        <p:txBody>
          <a:bodyPr>
            <a:normAutofit/>
          </a:bodyPr>
          <a:lstStyle/>
          <a:p>
            <a:r>
              <a:rPr lang="tr-TR" sz="3200" b="1" dirty="0" err="1">
                <a:solidFill>
                  <a:srgbClr val="FF0000"/>
                </a:solidFill>
              </a:rPr>
              <a:t>What's</a:t>
            </a:r>
            <a:r>
              <a:rPr lang="tr-TR" sz="3200" b="1" dirty="0">
                <a:solidFill>
                  <a:srgbClr val="FF0000"/>
                </a:solidFill>
              </a:rPr>
              <a:t> </a:t>
            </a:r>
            <a:r>
              <a:rPr lang="tr-TR" sz="3200" b="1" dirty="0" err="1">
                <a:solidFill>
                  <a:srgbClr val="FF0000"/>
                </a:solidFill>
              </a:rPr>
              <a:t>AngularJs</a:t>
            </a:r>
            <a:r>
              <a:rPr lang="tr-TR" sz="3200" b="1" dirty="0">
                <a:solidFill>
                  <a:srgbClr val="FF0000"/>
                </a:solidFill>
              </a:rPr>
              <a:t>?</a:t>
            </a:r>
            <a:endParaRPr lang="tr-TR" sz="3200" dirty="0">
              <a:solidFill>
                <a:srgbClr val="FF0000"/>
              </a:solidFill>
            </a:endParaRPr>
          </a:p>
          <a:p>
            <a:r>
              <a:rPr lang="tr-TR" sz="3200" b="1" dirty="0" err="1"/>
              <a:t>AngularJs</a:t>
            </a:r>
            <a:r>
              <a:rPr lang="tr-TR" sz="3200" b="1" dirty="0"/>
              <a:t> </a:t>
            </a:r>
            <a:r>
              <a:rPr lang="tr-TR" sz="3200" b="1" dirty="0" err="1"/>
              <a:t>vs</a:t>
            </a:r>
            <a:r>
              <a:rPr lang="tr-TR" sz="3200" b="1" dirty="0"/>
              <a:t> </a:t>
            </a:r>
            <a:r>
              <a:rPr lang="tr-TR" sz="3200" b="1" dirty="0" err="1"/>
              <a:t>Angular</a:t>
            </a:r>
            <a:endParaRPr lang="tr-TR" sz="3200" dirty="0"/>
          </a:p>
          <a:p>
            <a:r>
              <a:rPr lang="tr-TR" sz="3200" b="1" dirty="0"/>
              <a:t>Migration </a:t>
            </a:r>
            <a:r>
              <a:rPr lang="tr-TR" sz="3200" b="1" dirty="0" err="1"/>
              <a:t>from</a:t>
            </a:r>
            <a:r>
              <a:rPr lang="tr-TR" sz="3200" b="1" dirty="0"/>
              <a:t> </a:t>
            </a:r>
            <a:r>
              <a:rPr lang="tr-TR" sz="3200" b="1" dirty="0" err="1"/>
              <a:t>AngularJs</a:t>
            </a:r>
            <a:r>
              <a:rPr lang="tr-TR" sz="3200" b="1" dirty="0"/>
              <a:t> </a:t>
            </a:r>
            <a:r>
              <a:rPr lang="tr-TR" sz="3200" b="1" dirty="0" err="1"/>
              <a:t>to</a:t>
            </a:r>
            <a:r>
              <a:rPr lang="tr-TR" sz="3200" b="1" dirty="0"/>
              <a:t> </a:t>
            </a:r>
            <a:r>
              <a:rPr lang="tr-TR" sz="3200" b="1" dirty="0" err="1"/>
              <a:t>Angular</a:t>
            </a:r>
            <a:endParaRPr lang="tr-TR" sz="3200" dirty="0"/>
          </a:p>
          <a:p>
            <a:r>
              <a:rPr lang="tr-TR" sz="3200" b="1" dirty="0" err="1" smtClean="0"/>
              <a:t>TypeScript</a:t>
            </a:r>
            <a:endParaRPr lang="tr-TR" sz="3200" dirty="0"/>
          </a:p>
          <a:p>
            <a:r>
              <a:rPr lang="tr-TR" sz="3200" b="1" dirty="0" err="1" smtClean="0"/>
              <a:t>RxJs</a:t>
            </a:r>
            <a:endParaRPr lang="tr-TR" sz="3200" dirty="0"/>
          </a:p>
          <a:p>
            <a:r>
              <a:rPr lang="tr-TR" sz="3200" b="1" dirty="0" err="1" smtClean="0"/>
              <a:t>Tooling</a:t>
            </a:r>
            <a:endParaRPr lang="tr-TR" sz="3200" b="1" dirty="0" smtClean="0"/>
          </a:p>
          <a:p>
            <a:r>
              <a:rPr lang="tr-TR" sz="3200" b="1" dirty="0" smtClean="0"/>
              <a:t>Demo</a:t>
            </a:r>
            <a:endParaRPr lang="tr-TR" sz="32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674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What’s</a:t>
            </a:r>
            <a:r>
              <a:rPr lang="tr-TR" dirty="0" smtClean="0"/>
              <a:t> </a:t>
            </a:r>
            <a:r>
              <a:rPr lang="tr-TR" dirty="0" err="1" smtClean="0"/>
              <a:t>AngularJs</a:t>
            </a:r>
            <a:r>
              <a:rPr lang="tr-TR" dirty="0" smtClean="0"/>
              <a:t>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1480364"/>
            <a:ext cx="5497927" cy="3880773"/>
          </a:xfrm>
        </p:spPr>
        <p:txBody>
          <a:bodyPr>
            <a:normAutofit lnSpcReduction="10000"/>
          </a:bodyPr>
          <a:lstStyle/>
          <a:p>
            <a:r>
              <a:rPr lang="tr-TR" sz="3200" dirty="0" smtClean="0"/>
              <a:t>MV* </a:t>
            </a:r>
            <a:r>
              <a:rPr lang="tr-TR" sz="3200" dirty="0" err="1" smtClean="0"/>
              <a:t>framework</a:t>
            </a:r>
            <a:r>
              <a:rPr lang="tr-TR" sz="3200" dirty="0" smtClean="0"/>
              <a:t>, SPA </a:t>
            </a:r>
            <a:r>
              <a:rPr lang="tr-TR" sz="3200" dirty="0" err="1" smtClean="0"/>
              <a:t>apps</a:t>
            </a:r>
            <a:endParaRPr lang="tr-TR" sz="3200" dirty="0" smtClean="0"/>
          </a:p>
          <a:p>
            <a:r>
              <a:rPr lang="tr-TR" sz="3200" dirty="0" err="1" smtClean="0"/>
              <a:t>Started</a:t>
            </a:r>
            <a:r>
              <a:rPr lang="tr-TR" sz="3200" dirty="0" smtClean="0"/>
              <a:t> as a </a:t>
            </a:r>
            <a:r>
              <a:rPr lang="tr-TR" sz="3200" dirty="0" err="1" smtClean="0"/>
              <a:t>side</a:t>
            </a:r>
            <a:r>
              <a:rPr lang="tr-TR" sz="3200" dirty="0" smtClean="0"/>
              <a:t> </a:t>
            </a:r>
            <a:r>
              <a:rPr lang="tr-TR" sz="3200" dirty="0" err="1" smtClean="0"/>
              <a:t>project</a:t>
            </a:r>
            <a:r>
              <a:rPr lang="tr-TR" sz="3200" dirty="0" smtClean="0"/>
              <a:t> in 2009</a:t>
            </a:r>
          </a:p>
          <a:p>
            <a:r>
              <a:rPr lang="tr-TR" sz="3200" dirty="0" err="1" smtClean="0"/>
              <a:t>Googlefeedback</a:t>
            </a:r>
            <a:r>
              <a:rPr lang="tr-TR" sz="3200" dirty="0"/>
              <a:t> </a:t>
            </a:r>
            <a:r>
              <a:rPr lang="tr-TR" sz="3200" dirty="0" smtClean="0"/>
              <a:t>&amp; </a:t>
            </a:r>
            <a:r>
              <a:rPr lang="tr-TR" sz="3200" dirty="0" err="1" smtClean="0"/>
              <a:t>doubleclick</a:t>
            </a:r>
            <a:endParaRPr lang="tr-TR" sz="3200" dirty="0" smtClean="0"/>
          </a:p>
          <a:p>
            <a:r>
              <a:rPr lang="tr-TR" sz="3200" dirty="0" smtClean="0"/>
              <a:t>Open </a:t>
            </a:r>
            <a:r>
              <a:rPr lang="tr-TR" sz="3200" dirty="0" err="1" smtClean="0"/>
              <a:t>source</a:t>
            </a:r>
            <a:endParaRPr lang="tr-TR" sz="3200" dirty="0" smtClean="0"/>
          </a:p>
          <a:p>
            <a:r>
              <a:rPr lang="tr-TR" sz="3200" dirty="0" err="1" smtClean="0"/>
              <a:t>Version</a:t>
            </a:r>
            <a:r>
              <a:rPr lang="tr-TR" sz="3200" dirty="0" smtClean="0"/>
              <a:t> 1.0 in May 2011</a:t>
            </a:r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261" y="1480364"/>
            <a:ext cx="3098741" cy="41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What’s</a:t>
            </a:r>
            <a:r>
              <a:rPr lang="tr-TR" dirty="0" smtClean="0"/>
              <a:t> </a:t>
            </a:r>
            <a:r>
              <a:rPr lang="tr-TR" dirty="0" err="1" smtClean="0"/>
              <a:t>AngularJs</a:t>
            </a:r>
            <a:r>
              <a:rPr lang="tr-TR" dirty="0" smtClean="0"/>
              <a:t>?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334" y="1689855"/>
            <a:ext cx="8596668" cy="360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1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What’s</a:t>
            </a:r>
            <a:r>
              <a:rPr lang="tr-TR" dirty="0"/>
              <a:t> </a:t>
            </a:r>
            <a:r>
              <a:rPr lang="tr-TR" dirty="0" err="1"/>
              <a:t>AngularJs</a:t>
            </a:r>
            <a:r>
              <a:rPr lang="tr-TR" dirty="0"/>
              <a:t>?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334" y="1270000"/>
            <a:ext cx="8065222" cy="526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4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What’s</a:t>
            </a:r>
            <a:r>
              <a:rPr lang="tr-TR" dirty="0" smtClean="0"/>
              <a:t> </a:t>
            </a:r>
            <a:r>
              <a:rPr lang="tr-TR" dirty="0" err="1" smtClean="0"/>
              <a:t>AngularJs</a:t>
            </a:r>
            <a:r>
              <a:rPr lang="tr-TR" dirty="0" smtClean="0"/>
              <a:t>?</a:t>
            </a:r>
            <a:endParaRPr lang="tr-TR" dirty="0"/>
          </a:p>
        </p:txBody>
      </p:sp>
      <p:grpSp>
        <p:nvGrpSpPr>
          <p:cNvPr id="39" name="Grup 38"/>
          <p:cNvGrpSpPr/>
          <p:nvPr/>
        </p:nvGrpSpPr>
        <p:grpSpPr>
          <a:xfrm>
            <a:off x="525442" y="1588219"/>
            <a:ext cx="8900451" cy="4224163"/>
            <a:chOff x="788446" y="1655126"/>
            <a:chExt cx="8900451" cy="4224163"/>
          </a:xfrm>
        </p:grpSpPr>
        <p:sp>
          <p:nvSpPr>
            <p:cNvPr id="4" name="Shape 261"/>
            <p:cNvSpPr/>
            <p:nvPr/>
          </p:nvSpPr>
          <p:spPr>
            <a:xfrm>
              <a:off x="8305297" y="5179989"/>
              <a:ext cx="1383600" cy="69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5" name="Shape 26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581134" y="3752673"/>
              <a:ext cx="1760074" cy="795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2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07884" y="2751853"/>
              <a:ext cx="1760075" cy="557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Shape 2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6170" y="5240412"/>
              <a:ext cx="2200424" cy="52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Shape 2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60617" y="1976420"/>
              <a:ext cx="1738604" cy="74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Shape 26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91523" y="2772001"/>
              <a:ext cx="2235215" cy="520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Shape 26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305297" y="4860439"/>
              <a:ext cx="1268650" cy="951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Shape 26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89455" y="2049076"/>
              <a:ext cx="1412149" cy="4517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Shape 270"/>
            <p:cNvGrpSpPr/>
            <p:nvPr/>
          </p:nvGrpSpPr>
          <p:grpSpPr>
            <a:xfrm>
              <a:off x="813431" y="1762139"/>
              <a:ext cx="1028750" cy="1118418"/>
              <a:chOff x="247634" y="1450250"/>
              <a:chExt cx="1028750" cy="1118418"/>
            </a:xfrm>
          </p:grpSpPr>
          <p:pic>
            <p:nvPicPr>
              <p:cNvPr id="13" name="Shape 27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37099" y="1669549"/>
                <a:ext cx="849825" cy="8991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Shape 272" descr="Image result for microsoft logo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47634" y="1450250"/>
                <a:ext cx="1028750" cy="2192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" name="Shape 273"/>
            <p:cNvPicPr preferRelativeResize="0"/>
            <p:nvPr/>
          </p:nvPicPr>
          <p:blipFill rotWithShape="1">
            <a:blip r:embed="rId11">
              <a:alphaModFix/>
            </a:blip>
            <a:srcRect l="10956" t="30513" r="10948" b="30505"/>
            <a:stretch/>
          </p:blipFill>
          <p:spPr>
            <a:xfrm>
              <a:off x="5597034" y="5378838"/>
              <a:ext cx="2028947" cy="354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274" descr="Image result for nba logo"/>
            <p:cNvPicPr preferRelativeResize="0"/>
            <p:nvPr/>
          </p:nvPicPr>
          <p:blipFill rotWithShape="1">
            <a:blip r:embed="rId12">
              <a:alphaModFix/>
            </a:blip>
            <a:srcRect l="26739" r="26739"/>
            <a:stretch/>
          </p:blipFill>
          <p:spPr>
            <a:xfrm>
              <a:off x="7901597" y="2581552"/>
              <a:ext cx="694025" cy="1491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27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391071" y="4167513"/>
              <a:ext cx="951474" cy="951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Shape 276" descr="Image result for mcgraw hill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256036" y="4757089"/>
              <a:ext cx="1084525" cy="1041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Shape 277" descr="Image result for clearme logo"/>
            <p:cNvPicPr preferRelativeResize="0"/>
            <p:nvPr/>
          </p:nvPicPr>
          <p:blipFill rotWithShape="1">
            <a:blip r:embed="rId15">
              <a:alphaModFix/>
            </a:blip>
            <a:srcRect l="19987" r="19987"/>
            <a:stretch/>
          </p:blipFill>
          <p:spPr>
            <a:xfrm>
              <a:off x="6393034" y="4113467"/>
              <a:ext cx="1472575" cy="460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Shape 278" descr="Image result for shopstyle logo"/>
            <p:cNvPicPr preferRelativeResize="0"/>
            <p:nvPr/>
          </p:nvPicPr>
          <p:blipFill rotWithShape="1">
            <a:blip r:embed="rId16">
              <a:alphaModFix/>
            </a:blip>
            <a:srcRect t="28423" b="28419"/>
            <a:stretch/>
          </p:blipFill>
          <p:spPr>
            <a:xfrm>
              <a:off x="8101371" y="4473564"/>
              <a:ext cx="1472574" cy="2207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Shape 279" descr="Image result for amadeus company logo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7775922" y="1655126"/>
              <a:ext cx="1588250" cy="354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Shape 280" descr="Image result for royal caribbean logo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1025054" y="3916764"/>
              <a:ext cx="2130436" cy="520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Shape 281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2883321" y="2267540"/>
              <a:ext cx="1268650" cy="358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Shape 282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2031489" y="3261560"/>
              <a:ext cx="996489" cy="409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Shape 28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830167" y="1665295"/>
              <a:ext cx="2637804" cy="334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Shape 284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2989934" y="1809651"/>
              <a:ext cx="1327600" cy="223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Shape 285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3155497" y="4473564"/>
              <a:ext cx="996475" cy="996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Shape 286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5510869" y="3414520"/>
              <a:ext cx="2253624" cy="593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Shape 287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8578120" y="3985709"/>
              <a:ext cx="1053725" cy="3181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Shape 288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8985829" y="2928096"/>
              <a:ext cx="659149" cy="659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Shape 289"/>
            <p:cNvSpPr txBox="1"/>
            <p:nvPr/>
          </p:nvSpPr>
          <p:spPr>
            <a:xfrm>
              <a:off x="8863472" y="3532851"/>
              <a:ext cx="781500" cy="142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/>
                <a:t>Yatrum</a:t>
              </a:r>
            </a:p>
          </p:txBody>
        </p:sp>
        <p:pic>
          <p:nvPicPr>
            <p:cNvPr id="32" name="Shape 290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1384196" y="4560136"/>
              <a:ext cx="1412157" cy="5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Shape 291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788446" y="3341574"/>
              <a:ext cx="1053725" cy="374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Shape 292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6470020" y="4830385"/>
              <a:ext cx="1588250" cy="387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Shape 293"/>
            <p:cNvPicPr preferRelativeResize="0"/>
            <p:nvPr/>
          </p:nvPicPr>
          <p:blipFill rotWithShape="1">
            <a:blip r:embed="rId30">
              <a:alphaModFix/>
            </a:blip>
            <a:srcRect t="28447" b="26254"/>
            <a:stretch/>
          </p:blipFill>
          <p:spPr>
            <a:xfrm>
              <a:off x="8362771" y="2099136"/>
              <a:ext cx="1268649" cy="430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Shape 294"/>
            <p:cNvPicPr preferRelativeResize="0"/>
            <p:nvPr/>
          </p:nvPicPr>
          <p:blipFill rotWithShape="1">
            <a:blip r:embed="rId31">
              <a:alphaModFix/>
            </a:blip>
            <a:srcRect l="8471" t="11507" r="8471" b="11515"/>
            <a:stretch/>
          </p:blipFill>
          <p:spPr>
            <a:xfrm>
              <a:off x="1156222" y="2828602"/>
              <a:ext cx="1327599" cy="420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Shape 295"/>
            <p:cNvPicPr preferRelativeResize="0"/>
            <p:nvPr/>
          </p:nvPicPr>
          <p:blipFill>
            <a:blip r:embed="rId32">
              <a:alphaModFix/>
            </a:blip>
            <a:stretch>
              <a:fillRect/>
            </a:stretch>
          </p:blipFill>
          <p:spPr>
            <a:xfrm>
              <a:off x="3324016" y="3344914"/>
              <a:ext cx="1890807" cy="409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Shape 296"/>
            <p:cNvPicPr preferRelativeResize="0"/>
            <p:nvPr/>
          </p:nvPicPr>
          <p:blipFill>
            <a:blip r:embed="rId33">
              <a:alphaModFix/>
            </a:blip>
            <a:stretch>
              <a:fillRect/>
            </a:stretch>
          </p:blipFill>
          <p:spPr>
            <a:xfrm>
              <a:off x="1957220" y="1806041"/>
              <a:ext cx="781500" cy="93782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385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Agenda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1417639"/>
            <a:ext cx="8596668" cy="4537391"/>
          </a:xfrm>
        </p:spPr>
        <p:txBody>
          <a:bodyPr>
            <a:normAutofit/>
          </a:bodyPr>
          <a:lstStyle/>
          <a:p>
            <a:r>
              <a:rPr lang="tr-TR" sz="3200" b="1" dirty="0" err="1"/>
              <a:t>What's</a:t>
            </a:r>
            <a:r>
              <a:rPr lang="tr-TR" sz="3200" b="1" dirty="0"/>
              <a:t> </a:t>
            </a:r>
            <a:r>
              <a:rPr lang="tr-TR" sz="3200" b="1" dirty="0" err="1"/>
              <a:t>AngularJs</a:t>
            </a:r>
            <a:r>
              <a:rPr lang="tr-TR" sz="3200" b="1" dirty="0"/>
              <a:t>?</a:t>
            </a:r>
            <a:endParaRPr lang="tr-TR" sz="3200" dirty="0"/>
          </a:p>
          <a:p>
            <a:r>
              <a:rPr lang="tr-TR" sz="3200" b="1" dirty="0" err="1">
                <a:solidFill>
                  <a:srgbClr val="FF0000"/>
                </a:solidFill>
              </a:rPr>
              <a:t>AngularJs</a:t>
            </a:r>
            <a:r>
              <a:rPr lang="tr-TR" sz="3200" b="1" dirty="0">
                <a:solidFill>
                  <a:srgbClr val="FF0000"/>
                </a:solidFill>
              </a:rPr>
              <a:t> </a:t>
            </a:r>
            <a:r>
              <a:rPr lang="tr-TR" sz="3200" b="1" dirty="0" err="1">
                <a:solidFill>
                  <a:srgbClr val="FF0000"/>
                </a:solidFill>
              </a:rPr>
              <a:t>vs</a:t>
            </a:r>
            <a:r>
              <a:rPr lang="tr-TR" sz="3200" b="1" dirty="0">
                <a:solidFill>
                  <a:srgbClr val="FF0000"/>
                </a:solidFill>
              </a:rPr>
              <a:t> </a:t>
            </a:r>
            <a:r>
              <a:rPr lang="tr-TR" sz="3200" b="1" dirty="0" err="1">
                <a:solidFill>
                  <a:srgbClr val="FF0000"/>
                </a:solidFill>
              </a:rPr>
              <a:t>Angular</a:t>
            </a:r>
            <a:endParaRPr lang="tr-TR" sz="3200" dirty="0">
              <a:solidFill>
                <a:srgbClr val="FF0000"/>
              </a:solidFill>
            </a:endParaRPr>
          </a:p>
          <a:p>
            <a:r>
              <a:rPr lang="tr-TR" sz="3200" b="1" dirty="0"/>
              <a:t>Migration </a:t>
            </a:r>
            <a:r>
              <a:rPr lang="tr-TR" sz="3200" b="1" dirty="0" err="1"/>
              <a:t>from</a:t>
            </a:r>
            <a:r>
              <a:rPr lang="tr-TR" sz="3200" b="1" dirty="0"/>
              <a:t> </a:t>
            </a:r>
            <a:r>
              <a:rPr lang="tr-TR" sz="3200" b="1" dirty="0" err="1"/>
              <a:t>AngularJs</a:t>
            </a:r>
            <a:r>
              <a:rPr lang="tr-TR" sz="3200" b="1" dirty="0"/>
              <a:t> </a:t>
            </a:r>
            <a:r>
              <a:rPr lang="tr-TR" sz="3200" b="1" dirty="0" err="1"/>
              <a:t>to</a:t>
            </a:r>
            <a:r>
              <a:rPr lang="tr-TR" sz="3200" b="1" dirty="0"/>
              <a:t> </a:t>
            </a:r>
            <a:r>
              <a:rPr lang="tr-TR" sz="3200" b="1" dirty="0" err="1"/>
              <a:t>Angular</a:t>
            </a:r>
            <a:endParaRPr lang="tr-TR" sz="3200" dirty="0"/>
          </a:p>
          <a:p>
            <a:r>
              <a:rPr lang="tr-TR" sz="3200" b="1" dirty="0" err="1" smtClean="0"/>
              <a:t>TypeScript</a:t>
            </a:r>
            <a:endParaRPr lang="tr-TR" sz="3200" dirty="0"/>
          </a:p>
          <a:p>
            <a:r>
              <a:rPr lang="tr-TR" sz="3200" b="1" dirty="0" err="1" smtClean="0"/>
              <a:t>RxJs</a:t>
            </a:r>
            <a:endParaRPr lang="tr-TR" sz="3200" dirty="0"/>
          </a:p>
          <a:p>
            <a:r>
              <a:rPr lang="tr-TR" sz="3200" b="1" dirty="0" err="1" smtClean="0"/>
              <a:t>Tooling</a:t>
            </a:r>
            <a:endParaRPr lang="tr-TR" sz="3200" b="1" dirty="0" smtClean="0"/>
          </a:p>
          <a:p>
            <a:r>
              <a:rPr lang="tr-TR" sz="3200" b="1" dirty="0" smtClean="0"/>
              <a:t>Demo</a:t>
            </a:r>
            <a:endParaRPr lang="tr-TR" sz="32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97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ristal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1590</TotalTime>
  <Words>435</Words>
  <Application>Microsoft Office PowerPoint</Application>
  <PresentationFormat>Geniş ekran</PresentationFormat>
  <Paragraphs>186</Paragraphs>
  <Slides>32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32</vt:i4>
      </vt:variant>
    </vt:vector>
  </HeadingPairs>
  <TitlesOfParts>
    <vt:vector size="38" baseType="lpstr">
      <vt:lpstr>Arial</vt:lpstr>
      <vt:lpstr>Calibri</vt:lpstr>
      <vt:lpstr>PT Sans</vt:lpstr>
      <vt:lpstr>Trebuchet MS</vt:lpstr>
      <vt:lpstr>Wingdings 3</vt:lpstr>
      <vt:lpstr>Kristal</vt:lpstr>
      <vt:lpstr>SAVING COMPONENTS, HUNTING BUGS, ANGULAR BUSINESS</vt:lpstr>
      <vt:lpstr>PowerPoint Sunusu</vt:lpstr>
      <vt:lpstr>Agenda</vt:lpstr>
      <vt:lpstr>Agenda</vt:lpstr>
      <vt:lpstr>What’s AngularJs?</vt:lpstr>
      <vt:lpstr>What’s AngularJs?</vt:lpstr>
      <vt:lpstr>What’s AngularJs?</vt:lpstr>
      <vt:lpstr>What’s AngularJs?</vt:lpstr>
      <vt:lpstr>Agenda</vt:lpstr>
      <vt:lpstr>AngularJs vs Angular</vt:lpstr>
      <vt:lpstr>AngularJs vs Angular</vt:lpstr>
      <vt:lpstr>AngularJs vs Angular</vt:lpstr>
      <vt:lpstr>Agenda</vt:lpstr>
      <vt:lpstr>Migration from AngularJs to Angular</vt:lpstr>
      <vt:lpstr>Agenda</vt:lpstr>
      <vt:lpstr>TypeScript</vt:lpstr>
      <vt:lpstr>TypeScript</vt:lpstr>
      <vt:lpstr>TypeScript</vt:lpstr>
      <vt:lpstr>TypeScript</vt:lpstr>
      <vt:lpstr>TypeScript</vt:lpstr>
      <vt:lpstr>Agenda</vt:lpstr>
      <vt:lpstr>RxJs</vt:lpstr>
      <vt:lpstr>RxJs</vt:lpstr>
      <vt:lpstr>RxJs</vt:lpstr>
      <vt:lpstr>RxJs</vt:lpstr>
      <vt:lpstr>RxJs</vt:lpstr>
      <vt:lpstr>RxJs</vt:lpstr>
      <vt:lpstr>Agenda</vt:lpstr>
      <vt:lpstr>Tooling</vt:lpstr>
      <vt:lpstr>Agenda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SAVING COMPONENTS, HUNTING BUGS, ANGULAR BUSINESS</dc:title>
  <dc:creator>Chandler</dc:creator>
  <cp:lastModifiedBy>Chandler</cp:lastModifiedBy>
  <cp:revision>28</cp:revision>
  <dcterms:created xsi:type="dcterms:W3CDTF">2017-08-14T20:19:07Z</dcterms:created>
  <dcterms:modified xsi:type="dcterms:W3CDTF">2017-08-19T08:17:18Z</dcterms:modified>
</cp:coreProperties>
</file>